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6" r:id="rId1"/>
  </p:sldMasterIdLst>
  <p:notesMasterIdLst>
    <p:notesMasterId r:id="rId39"/>
  </p:notesMasterIdLst>
  <p:handoutMasterIdLst>
    <p:handoutMasterId r:id="rId40"/>
  </p:handoutMasterIdLst>
  <p:sldIdLst>
    <p:sldId id="256" r:id="rId2"/>
    <p:sldId id="267" r:id="rId3"/>
    <p:sldId id="268" r:id="rId4"/>
    <p:sldId id="269" r:id="rId5"/>
    <p:sldId id="284" r:id="rId6"/>
    <p:sldId id="285" r:id="rId7"/>
    <p:sldId id="286" r:id="rId8"/>
    <p:sldId id="287" r:id="rId9"/>
    <p:sldId id="288" r:id="rId10"/>
    <p:sldId id="289" r:id="rId11"/>
    <p:sldId id="290" r:id="rId12"/>
    <p:sldId id="291" r:id="rId13"/>
    <p:sldId id="292" r:id="rId14"/>
    <p:sldId id="294" r:id="rId15"/>
    <p:sldId id="293" r:id="rId16"/>
    <p:sldId id="295" r:id="rId17"/>
    <p:sldId id="262" r:id="rId18"/>
    <p:sldId id="297" r:id="rId19"/>
    <p:sldId id="296" r:id="rId20"/>
    <p:sldId id="298" r:id="rId21"/>
    <p:sldId id="299" r:id="rId22"/>
    <p:sldId id="300" r:id="rId23"/>
    <p:sldId id="263" r:id="rId24"/>
    <p:sldId id="301" r:id="rId25"/>
    <p:sldId id="303" r:id="rId26"/>
    <p:sldId id="304" r:id="rId27"/>
    <p:sldId id="305" r:id="rId28"/>
    <p:sldId id="312" r:id="rId29"/>
    <p:sldId id="311" r:id="rId30"/>
    <p:sldId id="283" r:id="rId31"/>
    <p:sldId id="306" r:id="rId32"/>
    <p:sldId id="307" r:id="rId33"/>
    <p:sldId id="308" r:id="rId34"/>
    <p:sldId id="280" r:id="rId35"/>
    <p:sldId id="265" r:id="rId36"/>
    <p:sldId id="309" r:id="rId37"/>
    <p:sldId id="266" r:id="rId38"/>
  </p:sldIdLst>
  <p:sldSz cx="9144000" cy="5143500" type="screen16x9"/>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95" autoAdjust="0"/>
  </p:normalViewPr>
  <p:slideViewPr>
    <p:cSldViewPr>
      <p:cViewPr varScale="1">
        <p:scale>
          <a:sx n="129" d="100"/>
          <a:sy n="129" d="100"/>
        </p:scale>
        <p:origin x="-43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6E9CAF16-8655-4BE8-8447-B1D876FDF619}" type="datetimeFigureOut">
              <a:rPr lang="en-US" smtClean="0"/>
              <a:t>8/31/2014</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F3F05A3F-1E76-4C5D-B3C8-1DF5A3346A35}" type="slidenum">
              <a:rPr lang="en-US" smtClean="0"/>
              <a:t>‹#›</a:t>
            </a:fld>
            <a:endParaRPr lang="en-US"/>
          </a:p>
        </p:txBody>
      </p:sp>
    </p:spTree>
    <p:extLst>
      <p:ext uri="{BB962C8B-B14F-4D97-AF65-F5344CB8AC3E}">
        <p14:creationId xmlns:p14="http://schemas.microsoft.com/office/powerpoint/2010/main" val="1020926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8703E596-24E8-4FAC-8D7E-43EBF0916C79}" type="datetimeFigureOut">
              <a:rPr lang="en-US" smtClean="0"/>
              <a:t>8/31/2014</a:t>
            </a:fld>
            <a:endParaRPr lang="en-US"/>
          </a:p>
        </p:txBody>
      </p:sp>
      <p:sp>
        <p:nvSpPr>
          <p:cNvPr id="4" name="Slide Image Placeholder 3"/>
          <p:cNvSpPr>
            <a:spLocks noGrp="1" noRot="1" noChangeAspect="1"/>
          </p:cNvSpPr>
          <p:nvPr>
            <p:ph type="sldImg" idx="2"/>
          </p:nvPr>
        </p:nvSpPr>
        <p:spPr>
          <a:xfrm>
            <a:off x="428625" y="703263"/>
            <a:ext cx="6245225" cy="3513137"/>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D945F16F-8741-4284-A743-51E2F2B6A7C4}" type="slidenum">
              <a:rPr lang="en-US" smtClean="0"/>
              <a:t>‹#›</a:t>
            </a:fld>
            <a:endParaRPr lang="en-US"/>
          </a:p>
        </p:txBody>
      </p:sp>
    </p:spTree>
    <p:extLst>
      <p:ext uri="{BB962C8B-B14F-4D97-AF65-F5344CB8AC3E}">
        <p14:creationId xmlns:p14="http://schemas.microsoft.com/office/powerpoint/2010/main" val="2103426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r>
              <a:rPr lang="en-US" dirty="0" smtClean="0"/>
              <a:t>This story does not apply directly to us.  We are not prophets, and God does not speak directly to us.  However, we can learn a few points about God's patient nature, man's weak nature, and God's expectations for us.</a:t>
            </a:r>
            <a:endParaRPr lang="en-US" dirty="0"/>
          </a:p>
        </p:txBody>
      </p:sp>
      <p:sp>
        <p:nvSpPr>
          <p:cNvPr id="4" name="Slide Number Placeholder 3"/>
          <p:cNvSpPr>
            <a:spLocks noGrp="1"/>
          </p:cNvSpPr>
          <p:nvPr>
            <p:ph type="sldNum" sz="quarter" idx="10"/>
          </p:nvPr>
        </p:nvSpPr>
        <p:spPr/>
        <p:txBody>
          <a:bodyPr/>
          <a:lstStyle/>
          <a:p>
            <a:fld id="{D945F16F-8741-4284-A743-51E2F2B6A7C4}" type="slidenum">
              <a:rPr lang="en-US" smtClean="0"/>
              <a:t>1</a:t>
            </a:fld>
            <a:endParaRPr lang="en-US"/>
          </a:p>
        </p:txBody>
      </p:sp>
    </p:spTree>
    <p:extLst>
      <p:ext uri="{BB962C8B-B14F-4D97-AF65-F5344CB8AC3E}">
        <p14:creationId xmlns:p14="http://schemas.microsoft.com/office/powerpoint/2010/main" val="2346041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473" indent="-176473">
              <a:buFont typeface="Arial" panose="020B0604020202020204" pitchFamily="34" charset="0"/>
              <a:buChar char="•"/>
            </a:pPr>
            <a:r>
              <a:rPr lang="en-US" baseline="0" dirty="0" smtClean="0"/>
              <a:t>Much like Job, the Lord summons Elijah to stand before Him.  His answer was insufficient, but there was something Elijah needed to understand.</a:t>
            </a:r>
          </a:p>
          <a:p>
            <a:pPr marL="176473" indent="-176473">
              <a:buFont typeface="Arial" panose="020B0604020202020204" pitchFamily="34" charset="0"/>
              <a:buChar char="•"/>
            </a:pPr>
            <a:r>
              <a:rPr lang="en-US" baseline="0" dirty="0" smtClean="0"/>
              <a:t>God manifested 3 great forms of power: wind, earthquake, and fire.  However, none of these represented Him.  He can work that way, but He may not choose to work that way.  God often works in ways we do not expect or want.  And, those ways are often less undeniable than we want.  One must be diligent and careful to listen to the “still small voice”.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945F16F-8741-4284-A743-51E2F2B6A7C4}" type="slidenum">
              <a:rPr lang="en-US" smtClean="0"/>
              <a:t>24</a:t>
            </a:fld>
            <a:endParaRPr lang="en-US"/>
          </a:p>
        </p:txBody>
      </p:sp>
    </p:spTree>
    <p:extLst>
      <p:ext uri="{BB962C8B-B14F-4D97-AF65-F5344CB8AC3E}">
        <p14:creationId xmlns:p14="http://schemas.microsoft.com/office/powerpoint/2010/main" val="2963781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473" indent="-176473">
              <a:buFont typeface="Arial" panose="020B0604020202020204" pitchFamily="34" charset="0"/>
              <a:buChar char="•"/>
            </a:pPr>
            <a:r>
              <a:rPr lang="en-US" dirty="0" smtClean="0"/>
              <a:t>Notice that Elijah’s answer was not satisfactory, because</a:t>
            </a:r>
            <a:r>
              <a:rPr lang="en-US" baseline="0" dirty="0" smtClean="0"/>
              <a:t> God asks the same questions again.</a:t>
            </a:r>
          </a:p>
          <a:p>
            <a:pPr marL="176473" indent="-176473">
              <a:buFont typeface="Arial" panose="020B0604020202020204" pitchFamily="34" charset="0"/>
              <a:buChar char="•"/>
            </a:pPr>
            <a:r>
              <a:rPr lang="en-US" baseline="0" dirty="0" smtClean="0"/>
              <a:t>However, Elijah repeated the same answer – verbatim.  He was still invested, and the Israelites had still utterly rejected God, and Elijah was still all that was left of God’s cause, or so he thought.</a:t>
            </a:r>
          </a:p>
          <a:p>
            <a:pPr marL="176473" indent="-176473">
              <a:buFont typeface="Arial" panose="020B0604020202020204" pitchFamily="34" charset="0"/>
              <a:buChar char="•"/>
            </a:pPr>
            <a:r>
              <a:rPr lang="en-US" baseline="0" dirty="0" smtClean="0"/>
              <a:t>Whatever Elijah was supposed to learn from God’s manifestation in the small, still voice, he had not yet learned it sufficiently to modify his answer.  Maybe like Peter he had to meditate upon it more (Acts 10)?</a:t>
            </a:r>
          </a:p>
          <a:p>
            <a:endParaRPr lang="en-US" dirty="0"/>
          </a:p>
        </p:txBody>
      </p:sp>
      <p:sp>
        <p:nvSpPr>
          <p:cNvPr id="4" name="Slide Number Placeholder 3"/>
          <p:cNvSpPr>
            <a:spLocks noGrp="1"/>
          </p:cNvSpPr>
          <p:nvPr>
            <p:ph type="sldNum" sz="quarter" idx="10"/>
          </p:nvPr>
        </p:nvSpPr>
        <p:spPr/>
        <p:txBody>
          <a:bodyPr/>
          <a:lstStyle/>
          <a:p>
            <a:fld id="{D945F16F-8741-4284-A743-51E2F2B6A7C4}" type="slidenum">
              <a:rPr lang="en-US" smtClean="0"/>
              <a:t>25</a:t>
            </a:fld>
            <a:endParaRPr lang="en-US"/>
          </a:p>
        </p:txBody>
      </p:sp>
    </p:spTree>
    <p:extLst>
      <p:ext uri="{BB962C8B-B14F-4D97-AF65-F5344CB8AC3E}">
        <p14:creationId xmlns:p14="http://schemas.microsoft.com/office/powerpoint/2010/main" val="3500900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473" indent="-176473" defTabSz="941192">
              <a:buFont typeface="Arial" panose="020B0604020202020204" pitchFamily="34" charset="0"/>
              <a:buChar char="•"/>
            </a:pPr>
            <a:r>
              <a:rPr lang="en-US" baseline="0" dirty="0" smtClean="0"/>
              <a:t>Much like with Job, God does not gush all over Elijah.  God does not thank Elijah for his sacrifice.  In fact, He does not even acknowledge it.  He is simply returned back to the work …</a:t>
            </a:r>
            <a:endParaRPr lang="en-US" dirty="0" smtClean="0"/>
          </a:p>
          <a:p>
            <a:endParaRPr lang="en-US" dirty="0"/>
          </a:p>
        </p:txBody>
      </p:sp>
      <p:sp>
        <p:nvSpPr>
          <p:cNvPr id="4" name="Slide Number Placeholder 3"/>
          <p:cNvSpPr>
            <a:spLocks noGrp="1"/>
          </p:cNvSpPr>
          <p:nvPr>
            <p:ph type="sldNum" sz="quarter" idx="10"/>
          </p:nvPr>
        </p:nvSpPr>
        <p:spPr/>
        <p:txBody>
          <a:bodyPr/>
          <a:lstStyle/>
          <a:p>
            <a:fld id="{D945F16F-8741-4284-A743-51E2F2B6A7C4}" type="slidenum">
              <a:rPr lang="en-US" smtClean="0"/>
              <a:t>31</a:t>
            </a:fld>
            <a:endParaRPr lang="en-US"/>
          </a:p>
        </p:txBody>
      </p:sp>
    </p:spTree>
    <p:extLst>
      <p:ext uri="{BB962C8B-B14F-4D97-AF65-F5344CB8AC3E}">
        <p14:creationId xmlns:p14="http://schemas.microsoft.com/office/powerpoint/2010/main" val="2995423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473" indent="-176473">
              <a:buFont typeface="Arial" panose="020B0604020202020204" pitchFamily="34" charset="0"/>
              <a:buChar char="•"/>
            </a:pPr>
            <a:r>
              <a:rPr lang="en-US" dirty="0" smtClean="0"/>
              <a:t>One</a:t>
            </a:r>
            <a:r>
              <a:rPr lang="en-US" baseline="0" dirty="0" smtClean="0"/>
              <a:t> source of Elijah’s discouragement was the unshakable reign of Jezebel and Ahab.  They epitomized, led, and were ultimately responsible for Israel’s rejection of God and slaughter of His prophets.  Although it appeared as if they were going to succeed, God let Elijah know that they would not succeed.  Instead they would be wiped out.</a:t>
            </a:r>
          </a:p>
          <a:p>
            <a:pPr marL="176473" indent="-176473">
              <a:buFont typeface="Arial" panose="020B0604020202020204" pitchFamily="34" charset="0"/>
              <a:buChar char="•"/>
            </a:pPr>
            <a:r>
              <a:rPr lang="en-US" baseline="0" dirty="0" smtClean="0"/>
              <a:t>But, they would not be wiped out instantly.  There would be 3 successive waves of people diminishing Ahab’s house until it was eventually wiped out.  Again, God does not always work in the way we want or expect.</a:t>
            </a:r>
          </a:p>
          <a:p>
            <a:pPr marL="176473" indent="-176473">
              <a:buFont typeface="Arial" panose="020B0604020202020204" pitchFamily="34" charset="0"/>
              <a:buChar char="•"/>
            </a:pPr>
            <a:r>
              <a:rPr lang="en-US" baseline="0" dirty="0" smtClean="0"/>
              <a:t>No doubt Elijah was personally tired and very alone.  God provides relief in a successor.</a:t>
            </a:r>
          </a:p>
          <a:p>
            <a:pPr marL="176473" indent="-176473">
              <a:buFont typeface="Arial" panose="020B0604020202020204" pitchFamily="34" charset="0"/>
              <a:buChar char="•"/>
            </a:pPr>
            <a:r>
              <a:rPr lang="en-US" baseline="0" dirty="0" smtClean="0"/>
              <a:t>To some extent, Elijah expected lasting success and undeniable victory in His time.  God corrects this misconception and unjustified expectation by pointing to future generations, who will continue the work.  As Coffman said, “God buries His workmen, but His work continues.”  No man is irreplaceable.  We are not the heroes of this story.  It is only by giving up all hopes of glory not due us that we can eventually receive the glory that suits us and which God wants us to have.  He will refine His workmen, and thanks be to God for that.</a:t>
            </a:r>
          </a:p>
          <a:p>
            <a:endParaRPr lang="en-US" dirty="0"/>
          </a:p>
        </p:txBody>
      </p:sp>
      <p:sp>
        <p:nvSpPr>
          <p:cNvPr id="4" name="Slide Number Placeholder 3"/>
          <p:cNvSpPr>
            <a:spLocks noGrp="1"/>
          </p:cNvSpPr>
          <p:nvPr>
            <p:ph type="sldNum" sz="quarter" idx="10"/>
          </p:nvPr>
        </p:nvSpPr>
        <p:spPr/>
        <p:txBody>
          <a:bodyPr/>
          <a:lstStyle/>
          <a:p>
            <a:fld id="{D945F16F-8741-4284-A743-51E2F2B6A7C4}" type="slidenum">
              <a:rPr lang="en-US" smtClean="0"/>
              <a:t>32</a:t>
            </a:fld>
            <a:endParaRPr lang="en-US"/>
          </a:p>
        </p:txBody>
      </p:sp>
    </p:spTree>
    <p:extLst>
      <p:ext uri="{BB962C8B-B14F-4D97-AF65-F5344CB8AC3E}">
        <p14:creationId xmlns:p14="http://schemas.microsoft.com/office/powerpoint/2010/main" val="1160768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473" indent="-176473" defTabSz="941192">
              <a:buFont typeface="Arial" panose="020B0604020202020204" pitchFamily="34" charset="0"/>
              <a:buChar char="•"/>
            </a:pPr>
            <a:r>
              <a:rPr lang="en-US" baseline="0" dirty="0" smtClean="0"/>
              <a:t>Lastly, Elijah was not alone.  First of all, we always have God.  But, second of all, there will always be people, who are unknown to us but known to God.  There are more people still faithfully serving God than we may ever know this side of eternity.  Don’t let paranoia deceive you into thinking you are alone or have been abandoned.</a:t>
            </a:r>
          </a:p>
        </p:txBody>
      </p:sp>
      <p:sp>
        <p:nvSpPr>
          <p:cNvPr id="4" name="Slide Number Placeholder 3"/>
          <p:cNvSpPr>
            <a:spLocks noGrp="1"/>
          </p:cNvSpPr>
          <p:nvPr>
            <p:ph type="sldNum" sz="quarter" idx="10"/>
          </p:nvPr>
        </p:nvSpPr>
        <p:spPr/>
        <p:txBody>
          <a:bodyPr/>
          <a:lstStyle/>
          <a:p>
            <a:fld id="{D945F16F-8741-4284-A743-51E2F2B6A7C4}" type="slidenum">
              <a:rPr lang="en-US" smtClean="0"/>
              <a:t>33</a:t>
            </a:fld>
            <a:endParaRPr lang="en-US"/>
          </a:p>
        </p:txBody>
      </p:sp>
    </p:spTree>
    <p:extLst>
      <p:ext uri="{BB962C8B-B14F-4D97-AF65-F5344CB8AC3E}">
        <p14:creationId xmlns:p14="http://schemas.microsoft.com/office/powerpoint/2010/main" val="3267705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473" indent="-176473" defTabSz="941192">
              <a:buFont typeface="Arial" panose="020B0604020202020204" pitchFamily="34" charset="0"/>
              <a:buChar char="•"/>
            </a:pPr>
            <a:r>
              <a:rPr lang="en-US" baseline="0" dirty="0" smtClean="0"/>
              <a:t>There was a subtle rebuke and teaching moment for Elijah in God’s response.  Elijah humbly received it, and although he may or may not have understood all the implications of what God told and showed Him, He mastered the main lesson:  Trust and Obey.</a:t>
            </a:r>
          </a:p>
        </p:txBody>
      </p:sp>
      <p:sp>
        <p:nvSpPr>
          <p:cNvPr id="4" name="Slide Number Placeholder 3"/>
          <p:cNvSpPr>
            <a:spLocks noGrp="1"/>
          </p:cNvSpPr>
          <p:nvPr>
            <p:ph type="sldNum" sz="quarter" idx="10"/>
          </p:nvPr>
        </p:nvSpPr>
        <p:spPr/>
        <p:txBody>
          <a:bodyPr/>
          <a:lstStyle/>
          <a:p>
            <a:fld id="{D945F16F-8741-4284-A743-51E2F2B6A7C4}" type="slidenum">
              <a:rPr lang="en-US" smtClean="0"/>
              <a:t>36</a:t>
            </a:fld>
            <a:endParaRPr lang="en-US"/>
          </a:p>
        </p:txBody>
      </p:sp>
    </p:spTree>
    <p:extLst>
      <p:ext uri="{BB962C8B-B14F-4D97-AF65-F5344CB8AC3E}">
        <p14:creationId xmlns:p14="http://schemas.microsoft.com/office/powerpoint/2010/main" val="1724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pPr marL="176473" indent="-176473">
              <a:buFont typeface="Arial" panose="020B0604020202020204" pitchFamily="34" charset="0"/>
              <a:buChar char="•"/>
            </a:pPr>
            <a:r>
              <a:rPr lang="en-US" dirty="0" smtClean="0"/>
              <a:t>Notice the indecisive and </a:t>
            </a:r>
            <a:r>
              <a:rPr lang="en-US" dirty="0" err="1" smtClean="0"/>
              <a:t>unconvicted</a:t>
            </a:r>
            <a:r>
              <a:rPr lang="en-US" dirty="0" smtClean="0"/>
              <a:t> response of the people.  Nobody would stand up for the Lord and with Elijah,</a:t>
            </a:r>
            <a:r>
              <a:rPr lang="en-US" baseline="0" dirty="0" smtClean="0"/>
              <a:t> if there was even anybody inclined to stand up.</a:t>
            </a:r>
          </a:p>
          <a:p>
            <a:pPr marL="176473" indent="-176473">
              <a:buFont typeface="Arial" panose="020B0604020202020204" pitchFamily="34" charset="0"/>
              <a:buChar char="•"/>
            </a:pPr>
            <a:r>
              <a:rPr lang="en-US" baseline="0" dirty="0" smtClean="0"/>
              <a:t>Elijah was badly outnumbered by the established, supported prophets of Baal.</a:t>
            </a:r>
          </a:p>
          <a:p>
            <a:pPr marL="176473" indent="-176473">
              <a:buFont typeface="Arial" panose="020B0604020202020204" pitchFamily="34" charset="0"/>
              <a:buChar char="•"/>
            </a:pPr>
            <a:r>
              <a:rPr lang="en-US" baseline="0" dirty="0" smtClean="0"/>
              <a:t>A miracle was required to show the true God, and all agreed that this was a reasonable test and therefore contest.</a:t>
            </a:r>
            <a:endParaRPr lang="en-US" dirty="0"/>
          </a:p>
        </p:txBody>
      </p:sp>
      <p:sp>
        <p:nvSpPr>
          <p:cNvPr id="4" name="Slide Number Placeholder 3"/>
          <p:cNvSpPr>
            <a:spLocks noGrp="1"/>
          </p:cNvSpPr>
          <p:nvPr>
            <p:ph type="sldNum" sz="quarter" idx="10"/>
          </p:nvPr>
        </p:nvSpPr>
        <p:spPr/>
        <p:txBody>
          <a:bodyPr/>
          <a:lstStyle/>
          <a:p>
            <a:fld id="{D945F16F-8741-4284-A743-51E2F2B6A7C4}" type="slidenum">
              <a:rPr lang="en-US" smtClean="0"/>
              <a:t>2</a:t>
            </a:fld>
            <a:endParaRPr lang="en-US"/>
          </a:p>
        </p:txBody>
      </p:sp>
    </p:spTree>
    <p:extLst>
      <p:ext uri="{BB962C8B-B14F-4D97-AF65-F5344CB8AC3E}">
        <p14:creationId xmlns:p14="http://schemas.microsoft.com/office/powerpoint/2010/main" val="4069979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pPr marL="176473" indent="-176473">
              <a:buFont typeface="Arial" panose="020B0604020202020204" pitchFamily="34" charset="0"/>
              <a:buChar char="•"/>
            </a:pPr>
            <a:r>
              <a:rPr lang="en-US" dirty="0" smtClean="0"/>
              <a:t>The</a:t>
            </a:r>
            <a:r>
              <a:rPr lang="en-US" baseline="0" dirty="0" smtClean="0"/>
              <a:t> 450 prophets of Baal tried all day to make their god respond.  Of course, there was no divine response, but eventually, even the people lost interest.  The prophets of Baal had already been defeated.</a:t>
            </a:r>
          </a:p>
          <a:p>
            <a:pPr marL="176473" indent="-176473">
              <a:buFont typeface="Arial" panose="020B0604020202020204" pitchFamily="34" charset="0"/>
              <a:buChar char="•"/>
            </a:pPr>
            <a:r>
              <a:rPr lang="en-US" baseline="0" dirty="0" smtClean="0"/>
              <a:t>The ruined condition of the Lord’s altar indicated how little attention and service it had received, if it had not been deliberately ruined.</a:t>
            </a:r>
          </a:p>
          <a:p>
            <a:pPr marL="176473" indent="-176473">
              <a:buFont typeface="Arial" panose="020B0604020202020204" pitchFamily="34" charset="0"/>
              <a:buChar char="•"/>
            </a:pPr>
            <a:r>
              <a:rPr lang="en-US" baseline="0" dirty="0" smtClean="0"/>
              <a:t>Elijah had to begin just by repairing the altar.</a:t>
            </a:r>
            <a:endParaRPr lang="en-US" dirty="0"/>
          </a:p>
        </p:txBody>
      </p:sp>
      <p:sp>
        <p:nvSpPr>
          <p:cNvPr id="4" name="Slide Number Placeholder 3"/>
          <p:cNvSpPr>
            <a:spLocks noGrp="1"/>
          </p:cNvSpPr>
          <p:nvPr>
            <p:ph type="sldNum" sz="quarter" idx="10"/>
          </p:nvPr>
        </p:nvSpPr>
        <p:spPr/>
        <p:txBody>
          <a:bodyPr/>
          <a:lstStyle/>
          <a:p>
            <a:fld id="{D945F16F-8741-4284-A743-51E2F2B6A7C4}" type="slidenum">
              <a:rPr lang="en-US" smtClean="0"/>
              <a:t>3</a:t>
            </a:fld>
            <a:endParaRPr lang="en-US"/>
          </a:p>
        </p:txBody>
      </p:sp>
    </p:spTree>
    <p:extLst>
      <p:ext uri="{BB962C8B-B14F-4D97-AF65-F5344CB8AC3E}">
        <p14:creationId xmlns:p14="http://schemas.microsoft.com/office/powerpoint/2010/main" val="201741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pPr marL="176473" indent="-176473">
              <a:buFont typeface="Arial" panose="020B0604020202020204" pitchFamily="34" charset="0"/>
              <a:buChar char="•"/>
            </a:pPr>
            <a:r>
              <a:rPr lang="en-US" dirty="0" smtClean="0"/>
              <a:t>Clearly,</a:t>
            </a:r>
            <a:r>
              <a:rPr lang="en-US" baseline="0" dirty="0" smtClean="0"/>
              <a:t>  the Lord had instructed Elijah to do all of this.  This contest had been arranged by Elijah, but God had prompted and outlined every step.  The details of that revelation are lost to us, except as induced from Elijah’s actions.</a:t>
            </a:r>
          </a:p>
          <a:p>
            <a:pPr marL="176473" indent="-176473">
              <a:buFont typeface="Arial" panose="020B0604020202020204" pitchFamily="34" charset="0"/>
              <a:buChar char="•"/>
            </a:pPr>
            <a:r>
              <a:rPr lang="en-US" baseline="0" dirty="0" smtClean="0"/>
              <a:t>The purpose of this demonstration was 3-fold:  So, the people would know the Lord is the one true God; so, the people would know that Elijah was His prophet, which would reestablish his authority in spite of Jezebel’s and Ahab’s usurping; and all so, that the people would then repent sincerely and return to God.</a:t>
            </a:r>
          </a:p>
          <a:p>
            <a:pPr marL="176473" indent="-176473">
              <a:buFont typeface="Arial" panose="020B0604020202020204" pitchFamily="34" charset="0"/>
              <a:buChar char="•"/>
            </a:pPr>
            <a:r>
              <a:rPr lang="en-US" baseline="0" dirty="0" smtClean="0"/>
              <a:t>There is no contest.  Whereas the prophets of Ball could not generate 1 spark after a day spent in the most desperate of pleadings, the Lord God obliterated the sacrifice, the wood, the stone, the dust, and it even “licked up the water that was in the trench”!  The failure of Baal was spectacularly unspectacular.  The answer from God was overwhelming.  The contrast should have been unforgettable.</a:t>
            </a:r>
          </a:p>
          <a:p>
            <a:pPr marL="176473" indent="-176473">
              <a:buFont typeface="Arial" panose="020B0604020202020204" pitchFamily="34" charset="0"/>
              <a:buChar char="•"/>
            </a:pPr>
            <a:r>
              <a:rPr lang="en-US" baseline="0" dirty="0" smtClean="0"/>
              <a:t>The people respond immediately.  Nobody (except maybe Jezebel) can deny such undeniable proofs.</a:t>
            </a:r>
          </a:p>
          <a:p>
            <a:pPr marL="176473" indent="-176473">
              <a:buFont typeface="Arial" panose="020B0604020202020204" pitchFamily="34" charset="0"/>
              <a:buChar char="•"/>
            </a:pPr>
            <a:r>
              <a:rPr lang="en-US" baseline="0" dirty="0" smtClean="0"/>
              <a:t>The people support Elijah in observing the law and executing the false prophets among them.</a:t>
            </a:r>
          </a:p>
          <a:p>
            <a:pPr marL="176473" indent="-176473">
              <a:buFont typeface="Arial" panose="020B0604020202020204" pitchFamily="34" charset="0"/>
              <a:buChar char="•"/>
            </a:pPr>
            <a:r>
              <a:rPr lang="en-US" baseline="0" dirty="0" smtClean="0"/>
              <a:t>It was an unequaled victory in persuading the people and bringing them to repentance.</a:t>
            </a:r>
          </a:p>
          <a:p>
            <a:pPr marL="176473" indent="-176473">
              <a:buFont typeface="Arial" panose="020B0604020202020204" pitchFamily="34" charset="0"/>
              <a:buChar char="•"/>
            </a:pPr>
            <a:r>
              <a:rPr lang="en-US" baseline="0" dirty="0" smtClean="0"/>
              <a:t>This is the image of John the Baptist.  He also turned the people back to the Lord – not with great wonders, but with similarly great success.</a:t>
            </a:r>
          </a:p>
        </p:txBody>
      </p:sp>
      <p:sp>
        <p:nvSpPr>
          <p:cNvPr id="4" name="Slide Number Placeholder 3"/>
          <p:cNvSpPr>
            <a:spLocks noGrp="1"/>
          </p:cNvSpPr>
          <p:nvPr>
            <p:ph type="sldNum" sz="quarter" idx="10"/>
          </p:nvPr>
        </p:nvSpPr>
        <p:spPr/>
        <p:txBody>
          <a:bodyPr/>
          <a:lstStyle/>
          <a:p>
            <a:fld id="{D945F16F-8741-4284-A743-51E2F2B6A7C4}" type="slidenum">
              <a:rPr lang="en-US" smtClean="0"/>
              <a:t>4</a:t>
            </a:fld>
            <a:endParaRPr lang="en-US"/>
          </a:p>
        </p:txBody>
      </p:sp>
    </p:spTree>
    <p:extLst>
      <p:ext uri="{BB962C8B-B14F-4D97-AF65-F5344CB8AC3E}">
        <p14:creationId xmlns:p14="http://schemas.microsoft.com/office/powerpoint/2010/main" val="234139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473" indent="-176473" defTabSz="941192">
              <a:buFont typeface="Arial" panose="020B0604020202020204" pitchFamily="34" charset="0"/>
              <a:buChar char="•"/>
              <a:defRPr/>
            </a:pPr>
            <a:r>
              <a:rPr lang="en-US" i="0" baseline="0" dirty="0" smtClean="0"/>
              <a:t>Clearly, Jezebel was the head monster in that marriage.  Ahab never threatened Elijah.  In fact, he submitted to his instruction to return home ahead of the storm (18:41-45).  Although wholly compromised and evil, Ahab still knew he had been defeated.  Jezebel must have been wholly committed to her wickedness to respond to defeat with such anger and threatening.  There was not one ounce of righteousness, humility, or doubt within her.</a:t>
            </a:r>
          </a:p>
          <a:p>
            <a:endParaRPr lang="en-US" dirty="0"/>
          </a:p>
        </p:txBody>
      </p:sp>
      <p:sp>
        <p:nvSpPr>
          <p:cNvPr id="4" name="Slide Number Placeholder 3"/>
          <p:cNvSpPr>
            <a:spLocks noGrp="1"/>
          </p:cNvSpPr>
          <p:nvPr>
            <p:ph type="sldNum" sz="quarter" idx="10"/>
          </p:nvPr>
        </p:nvSpPr>
        <p:spPr/>
        <p:txBody>
          <a:bodyPr/>
          <a:lstStyle/>
          <a:p>
            <a:fld id="{D945F16F-8741-4284-A743-51E2F2B6A7C4}" type="slidenum">
              <a:rPr lang="en-US" smtClean="0"/>
              <a:t>6</a:t>
            </a:fld>
            <a:endParaRPr lang="en-US"/>
          </a:p>
        </p:txBody>
      </p:sp>
    </p:spTree>
    <p:extLst>
      <p:ext uri="{BB962C8B-B14F-4D97-AF65-F5344CB8AC3E}">
        <p14:creationId xmlns:p14="http://schemas.microsoft.com/office/powerpoint/2010/main" val="3527785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473" indent="-176473">
              <a:buFont typeface="Arial" panose="020B0604020202020204" pitchFamily="34" charset="0"/>
              <a:buChar char="•"/>
            </a:pPr>
            <a:r>
              <a:rPr lang="en-US" i="0" baseline="0" dirty="0" smtClean="0"/>
              <a:t>Notice Elijah’s response:  Sheer panic for survival!  He ran for his life – for about 90 miles!  Jezebel had already hewn down other prophets of the Lord.  Why would Elijah expect special protection?  Escape may seem reasonable to you and me, but remember, he went to </a:t>
            </a:r>
            <a:r>
              <a:rPr lang="en-US" i="0" baseline="0" dirty="0" err="1" smtClean="0"/>
              <a:t>Jezreel</a:t>
            </a:r>
            <a:r>
              <a:rPr lang="en-US" i="0" baseline="0" dirty="0" smtClean="0"/>
              <a:t> at the instruction and moving of the Lord!  The Lord did not say he could leave.  And, Elijah did not wait around to see what the Lord wanted him to do.  Elijah left on his own prerogative, regardless of whatever intention the Lord may have had for him.</a:t>
            </a:r>
          </a:p>
          <a:p>
            <a:pPr marL="176473" indent="-176473">
              <a:buFont typeface="Arial" panose="020B0604020202020204" pitchFamily="34" charset="0"/>
              <a:buChar char="•"/>
            </a:pPr>
            <a:r>
              <a:rPr lang="en-US" i="0" baseline="0" dirty="0" smtClean="0"/>
              <a:t>Elijah’s prayer and sentiment is overwhelmingly sorrowful.  His extreme pain and disappointment with himself, his people, and his time are beyond evident.  They can be felt in his words.</a:t>
            </a:r>
          </a:p>
        </p:txBody>
      </p:sp>
      <p:sp>
        <p:nvSpPr>
          <p:cNvPr id="4" name="Slide Number Placeholder 3"/>
          <p:cNvSpPr>
            <a:spLocks noGrp="1"/>
          </p:cNvSpPr>
          <p:nvPr>
            <p:ph type="sldNum" sz="quarter" idx="10"/>
          </p:nvPr>
        </p:nvSpPr>
        <p:spPr/>
        <p:txBody>
          <a:bodyPr/>
          <a:lstStyle/>
          <a:p>
            <a:fld id="{D945F16F-8741-4284-A743-51E2F2B6A7C4}" type="slidenum">
              <a:rPr lang="en-US" smtClean="0"/>
              <a:t>8</a:t>
            </a:fld>
            <a:endParaRPr lang="en-US"/>
          </a:p>
        </p:txBody>
      </p:sp>
    </p:spTree>
    <p:extLst>
      <p:ext uri="{BB962C8B-B14F-4D97-AF65-F5344CB8AC3E}">
        <p14:creationId xmlns:p14="http://schemas.microsoft.com/office/powerpoint/2010/main" val="1861418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473" indent="-176473">
              <a:buFont typeface="Arial" panose="020B0604020202020204" pitchFamily="34" charset="0"/>
              <a:buChar char="•"/>
            </a:pPr>
            <a:r>
              <a:rPr lang="en-US" dirty="0" smtClean="0"/>
              <a:t>Based on God’s questioning</a:t>
            </a:r>
            <a:r>
              <a:rPr lang="en-US" baseline="0" dirty="0" smtClean="0"/>
              <a:t> of Elijah, it does not appear that God directed to go to </a:t>
            </a:r>
            <a:r>
              <a:rPr lang="en-US" baseline="0" dirty="0" err="1" smtClean="0"/>
              <a:t>Horeb</a:t>
            </a:r>
            <a:r>
              <a:rPr lang="en-US" baseline="0" dirty="0" smtClean="0"/>
              <a:t>.  However, God clearly understood his intention, however discerned or articulated, and provided for him so that he would not die.  He was not supporting his error, rather He was supporting the man, who would eventually receive the rebuke and correction.  The fact that God understood Elijah’s frailties and yet supported him is an amazing illustration of a God who is longsuffering with our weaknesses.</a:t>
            </a:r>
          </a:p>
          <a:p>
            <a:pPr marL="176473" indent="-176473">
              <a:buFont typeface="Arial" panose="020B0604020202020204" pitchFamily="34" charset="0"/>
              <a:buChar char="•"/>
            </a:pPr>
            <a:r>
              <a:rPr lang="en-US" baseline="0" dirty="0" smtClean="0"/>
              <a:t>Why did God not speak to Elijah then?  Why did He not stop Elijah at Beersheba?  Maybe for the same reason that God let Job and his friends offer so many speeches?  Maybe man sometimes has to exhaust himself before he is ready to listen to God?</a:t>
            </a:r>
            <a:endParaRPr lang="en-US" dirty="0" smtClean="0"/>
          </a:p>
          <a:p>
            <a:pPr marL="176473" indent="-176473">
              <a:buFont typeface="Arial" panose="020B0604020202020204" pitchFamily="34" charset="0"/>
              <a:buChar char="•"/>
            </a:pPr>
            <a:r>
              <a:rPr lang="en-US" dirty="0" smtClean="0"/>
              <a:t>From </a:t>
            </a:r>
            <a:r>
              <a:rPr lang="en-US" dirty="0" err="1" smtClean="0"/>
              <a:t>Beersheeba</a:t>
            </a:r>
            <a:r>
              <a:rPr lang="en-US" dirty="0" smtClean="0"/>
              <a:t> to </a:t>
            </a:r>
            <a:r>
              <a:rPr lang="en-US" dirty="0" err="1" smtClean="0"/>
              <a:t>Horeb</a:t>
            </a:r>
            <a:r>
              <a:rPr lang="en-US" dirty="0" smtClean="0"/>
              <a:t>, Mt. Sinai, is about 100 miles line of flight.</a:t>
            </a:r>
          </a:p>
          <a:p>
            <a:pPr marL="176473" indent="-176473">
              <a:buFont typeface="Arial" panose="020B0604020202020204" pitchFamily="34" charset="0"/>
              <a:buChar char="•"/>
            </a:pPr>
            <a:r>
              <a:rPr lang="en-US" dirty="0" smtClean="0"/>
              <a:t>If God told</a:t>
            </a:r>
            <a:r>
              <a:rPr lang="en-US" baseline="0" dirty="0" smtClean="0"/>
              <a:t> Elijah to go to </a:t>
            </a:r>
            <a:r>
              <a:rPr lang="en-US" baseline="0" dirty="0" err="1" smtClean="0"/>
              <a:t>Horeb</a:t>
            </a:r>
            <a:r>
              <a:rPr lang="en-US" baseline="0" dirty="0" smtClean="0"/>
              <a:t>, then why did He ask Elijah why he was there?  And, more importantly, why did Elijah not say, “Because you told me to come here”?  Clearly, this was not God’s will, although He permitted and sustained Elijah.  However, it was now time for Elijah to give an account.</a:t>
            </a:r>
            <a:endParaRPr lang="en-US" dirty="0" smtClean="0"/>
          </a:p>
        </p:txBody>
      </p:sp>
      <p:sp>
        <p:nvSpPr>
          <p:cNvPr id="4" name="Slide Number Placeholder 3"/>
          <p:cNvSpPr>
            <a:spLocks noGrp="1"/>
          </p:cNvSpPr>
          <p:nvPr>
            <p:ph type="sldNum" sz="quarter" idx="10"/>
          </p:nvPr>
        </p:nvSpPr>
        <p:spPr/>
        <p:txBody>
          <a:bodyPr/>
          <a:lstStyle/>
          <a:p>
            <a:fld id="{D945F16F-8741-4284-A743-51E2F2B6A7C4}" type="slidenum">
              <a:rPr lang="en-US" smtClean="0"/>
              <a:t>16</a:t>
            </a:fld>
            <a:endParaRPr lang="en-US"/>
          </a:p>
        </p:txBody>
      </p:sp>
    </p:spTree>
    <p:extLst>
      <p:ext uri="{BB962C8B-B14F-4D97-AF65-F5344CB8AC3E}">
        <p14:creationId xmlns:p14="http://schemas.microsoft.com/office/powerpoint/2010/main" val="1975965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473" indent="-176473">
              <a:buFont typeface="Arial" panose="020B0604020202020204" pitchFamily="34" charset="0"/>
              <a:buChar char="•"/>
            </a:pPr>
            <a:r>
              <a:rPr lang="en-US" dirty="0" smtClean="0"/>
              <a:t>Elijah had invested everything into the Lord’s cause,</a:t>
            </a:r>
            <a:r>
              <a:rPr lang="en-US" baseline="0" dirty="0" smtClean="0"/>
              <a:t> who was the master of “hosts” or “armies”.  He has served the Lord’s people, yet they have escalated their error and utterly forsaken God.  He believes all hope is lost.  He thinks all that is left is for him to die, which he is ready to do.</a:t>
            </a:r>
          </a:p>
          <a:p>
            <a:pPr marL="176473" indent="-176473">
              <a:buFont typeface="Arial" panose="020B0604020202020204" pitchFamily="34" charset="0"/>
              <a:buChar char="•"/>
            </a:pPr>
            <a:r>
              <a:rPr lang="en-US" baseline="0" dirty="0" smtClean="0"/>
              <a:t>Was Elijah throwing himself a pity party?  It seems so.  He emphasizes what he has sacrificed and his risk, and he exclaims he is all alone, but a few days earlier, he was informed by Obadiah that there he had personally hid 100 prophets.  Why did Elijah not say that he was alone, except for the other 101 faithful servants of God?  It seems he </a:t>
            </a:r>
            <a:r>
              <a:rPr lang="en-US" b="1" i="1" baseline="0" dirty="0" smtClean="0"/>
              <a:t>felt</a:t>
            </a:r>
            <a:r>
              <a:rPr lang="en-US" b="0" i="0" baseline="0" dirty="0" smtClean="0"/>
              <a:t> as if he was the only one left, although he surely knew better.</a:t>
            </a:r>
          </a:p>
          <a:p>
            <a:pPr marL="176473" indent="-176473">
              <a:buFont typeface="Arial" panose="020B0604020202020204" pitchFamily="34" charset="0"/>
              <a:buChar char="•"/>
            </a:pPr>
            <a:r>
              <a:rPr lang="en-US" b="0" i="0" baseline="0" dirty="0" smtClean="0"/>
              <a:t>Was Elijah hinting at God’s inactivity?  It seems so.  He mentions his own action for God.  He mentions the heinous rejection of God and tragedies committed against Him and His prophets.  The unspoken but implied question seems to be, “And, where were You?”  “What are you going to do?”  Elijah never asks this question, but the question seems to haunt him based on his own observations.  Again, there is a parallel to Job.  Injustices are noted as the basis for despair, but Elijah stops short of directly questioning God, where Job proceeded.</a:t>
            </a:r>
          </a:p>
          <a:p>
            <a:pPr marL="176473" indent="-176473">
              <a:buFont typeface="Arial" panose="020B0604020202020204" pitchFamily="34" charset="0"/>
              <a:buChar char="•"/>
            </a:pPr>
            <a:r>
              <a:rPr lang="en-US" b="0" i="0" baseline="0" dirty="0" smtClean="0"/>
              <a:t>According to Romans 11:2-4, Elijah’s answer was a plea and a plea against Israel.  The divine commentary suggests that Elijah’s answer was a request for action from God against Israel’s wickedness.</a:t>
            </a:r>
            <a:endParaRPr lang="en-US" baseline="0" dirty="0" smtClean="0"/>
          </a:p>
        </p:txBody>
      </p:sp>
      <p:sp>
        <p:nvSpPr>
          <p:cNvPr id="4" name="Slide Number Placeholder 3"/>
          <p:cNvSpPr>
            <a:spLocks noGrp="1"/>
          </p:cNvSpPr>
          <p:nvPr>
            <p:ph type="sldNum" sz="quarter" idx="10"/>
          </p:nvPr>
        </p:nvSpPr>
        <p:spPr/>
        <p:txBody>
          <a:bodyPr/>
          <a:lstStyle/>
          <a:p>
            <a:fld id="{D945F16F-8741-4284-A743-51E2F2B6A7C4}" type="slidenum">
              <a:rPr lang="en-US" smtClean="0"/>
              <a:t>21</a:t>
            </a:fld>
            <a:endParaRPr lang="en-US"/>
          </a:p>
        </p:txBody>
      </p:sp>
    </p:spTree>
    <p:extLst>
      <p:ext uri="{BB962C8B-B14F-4D97-AF65-F5344CB8AC3E}">
        <p14:creationId xmlns:p14="http://schemas.microsoft.com/office/powerpoint/2010/main" val="164143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473" indent="-176473">
              <a:buFont typeface="Arial" panose="020B0604020202020204" pitchFamily="34" charset="0"/>
              <a:buChar char="•"/>
            </a:pPr>
            <a:r>
              <a:rPr lang="en-US" baseline="0" dirty="0" smtClean="0"/>
              <a:t>Much like Job, the Lord summons Elijah to stand before Him.  His answer was insufficient, but there was something Elijah needed to understand.</a:t>
            </a:r>
          </a:p>
          <a:p>
            <a:pPr marL="176473" indent="-176473">
              <a:buFont typeface="Arial" panose="020B0604020202020204" pitchFamily="34" charset="0"/>
              <a:buChar char="•"/>
            </a:pPr>
            <a:r>
              <a:rPr lang="en-US" baseline="0" dirty="0" smtClean="0"/>
              <a:t>God manifested 3 great forms of power: wind, earthquake, and fire.  However, none of these represented Him.  He can work that way, but He may not choose to work that way.  God often works in ways we do not expect or want.  And, those ways are often less undeniable than we want.  One must be diligent and careful to listen to the “still small voice”.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945F16F-8741-4284-A743-51E2F2B6A7C4}" type="slidenum">
              <a:rPr lang="en-US" smtClean="0"/>
              <a:t>23</a:t>
            </a:fld>
            <a:endParaRPr lang="en-US"/>
          </a:p>
        </p:txBody>
      </p:sp>
    </p:spTree>
    <p:extLst>
      <p:ext uri="{BB962C8B-B14F-4D97-AF65-F5344CB8AC3E}">
        <p14:creationId xmlns:p14="http://schemas.microsoft.com/office/powerpoint/2010/main" val="2963781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5143500"/>
          </a:xfrm>
          <a:prstGeom prst="rect">
            <a:avLst/>
          </a:prstGeom>
        </p:spPr>
      </p:pic>
      <p:grpSp>
        <p:nvGrpSpPr>
          <p:cNvPr id="8" name="Group 7"/>
          <p:cNvGrpSpPr/>
          <p:nvPr/>
        </p:nvGrpSpPr>
        <p:grpSpPr>
          <a:xfrm>
            <a:off x="1194101" y="2165647"/>
            <a:ext cx="6779110" cy="923330"/>
            <a:chOff x="1172584" y="1381459"/>
            <a:chExt cx="6779110" cy="1231106"/>
          </a:xfrm>
          <a:effectLst>
            <a:outerShdw blurRad="38100" dist="12700" dir="16200000" rotWithShape="0">
              <a:prstClr val="black">
                <a:alpha val="30000"/>
              </a:prstClr>
            </a:outerShdw>
          </a:effectLst>
        </p:grpSpPr>
        <p:sp>
          <p:nvSpPr>
            <p:cNvPr id="9" name="TextBox 8"/>
            <p:cNvSpPr txBox="1"/>
            <p:nvPr/>
          </p:nvSpPr>
          <p:spPr>
            <a:xfrm>
              <a:off x="4147073" y="1381459"/>
              <a:ext cx="877163" cy="1231106"/>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040803"/>
            <a:ext cx="6777318" cy="1298987"/>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825897"/>
            <a:ext cx="6400800" cy="131445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1" name="Group 10"/>
          <p:cNvGrpSpPr/>
          <p:nvPr/>
        </p:nvGrpSpPr>
        <p:grpSpPr>
          <a:xfrm>
            <a:off x="1172584" y="742950"/>
            <a:ext cx="6779110" cy="923330"/>
            <a:chOff x="1172584" y="1381459"/>
            <a:chExt cx="6779110" cy="1231106"/>
          </a:xfrm>
        </p:grpSpPr>
        <p:sp>
          <p:nvSpPr>
            <p:cNvPr id="15" name="TextBox 14"/>
            <p:cNvSpPr txBox="1"/>
            <p:nvPr/>
          </p:nvSpPr>
          <p:spPr>
            <a:xfrm>
              <a:off x="4147073" y="1381459"/>
              <a:ext cx="877163"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1" y="213571"/>
            <a:ext cx="1678193" cy="458703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4801" y="242047"/>
            <a:ext cx="6019800" cy="45585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1" name="Group 10"/>
          <p:cNvGrpSpPr/>
          <p:nvPr/>
        </p:nvGrpSpPr>
        <p:grpSpPr>
          <a:xfrm rot="5400000">
            <a:off x="4594069" y="2045201"/>
            <a:ext cx="4110116" cy="923330"/>
            <a:chOff x="1815339" y="1381459"/>
            <a:chExt cx="5480154" cy="923330"/>
          </a:xfrm>
        </p:grpSpPr>
        <p:sp>
          <p:nvSpPr>
            <p:cNvPr id="12" name="TextBox 11"/>
            <p:cNvSpPr txBox="1"/>
            <p:nvPr/>
          </p:nvSpPr>
          <p:spPr>
            <a:xfrm>
              <a:off x="4000879" y="1381459"/>
              <a:ext cx="1169551"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76350"/>
            <a:ext cx="9144000" cy="3867149"/>
          </a:xfrm>
        </p:spPr>
        <p:txBody>
          <a:bodyPr/>
          <a:lstStyle>
            <a:lvl1pPr>
              <a:spcBef>
                <a:spcPts val="200"/>
              </a:spcBef>
              <a:defRPr/>
            </a:lvl1pPr>
            <a:lvl2pPr>
              <a:spcBef>
                <a:spcPts val="200"/>
              </a:spcBef>
              <a:defRPr/>
            </a:lvl2pPr>
            <a:lvl3pPr>
              <a:spcBef>
                <a:spcPts val="200"/>
              </a:spcBef>
              <a:defRPr/>
            </a:lvl3pPr>
            <a:lvl4pPr>
              <a:spcBef>
                <a:spcPts val="200"/>
              </a:spcBef>
              <a:defRPr/>
            </a:lvl4pPr>
            <a:lvl5pPr>
              <a:spcBef>
                <a:spcPts val="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152401" y="171450"/>
            <a:ext cx="8828442" cy="790688"/>
          </a:xfrm>
        </p:spPr>
        <p:txBody>
          <a:bodyPr/>
          <a:lstStyle/>
          <a:p>
            <a:r>
              <a:rPr lang="en-US" dirty="0" smtClean="0"/>
              <a:t>Click to edit Master title style</a:t>
            </a:r>
            <a:endParaRPr lang="en-US" dirty="0"/>
          </a:p>
        </p:txBody>
      </p:sp>
      <p:grpSp>
        <p:nvGrpSpPr>
          <p:cNvPr id="12" name="Group 11"/>
          <p:cNvGrpSpPr/>
          <p:nvPr/>
        </p:nvGrpSpPr>
        <p:grpSpPr>
          <a:xfrm>
            <a:off x="1172584" y="628650"/>
            <a:ext cx="6779110" cy="923330"/>
            <a:chOff x="1172584" y="1381459"/>
            <a:chExt cx="6779110" cy="1231106"/>
          </a:xfrm>
        </p:grpSpPr>
        <p:sp>
          <p:nvSpPr>
            <p:cNvPr id="13" name="TextBox 12"/>
            <p:cNvSpPr txBox="1"/>
            <p:nvPr/>
          </p:nvSpPr>
          <p:spPr>
            <a:xfrm>
              <a:off x="4147073" y="1381459"/>
              <a:ext cx="877163"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5143500"/>
          </a:xfrm>
          <a:prstGeom prst="rect">
            <a:avLst/>
          </a:prstGeom>
        </p:spPr>
      </p:pic>
      <p:grpSp>
        <p:nvGrpSpPr>
          <p:cNvPr id="7" name="Group 7"/>
          <p:cNvGrpSpPr/>
          <p:nvPr/>
        </p:nvGrpSpPr>
        <p:grpSpPr>
          <a:xfrm>
            <a:off x="1172584" y="2165684"/>
            <a:ext cx="6779110" cy="923330"/>
            <a:chOff x="1172584" y="1381459"/>
            <a:chExt cx="6779110" cy="1231106"/>
          </a:xfrm>
        </p:grpSpPr>
        <p:sp>
          <p:nvSpPr>
            <p:cNvPr id="9" name="TextBox 8"/>
            <p:cNvSpPr txBox="1"/>
            <p:nvPr/>
          </p:nvSpPr>
          <p:spPr>
            <a:xfrm>
              <a:off x="4147073" y="1381459"/>
              <a:ext cx="877163"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1" y="903643"/>
            <a:ext cx="7754713" cy="1433037"/>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9" y="2825488"/>
            <a:ext cx="7734747" cy="1125140"/>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Title 11"/>
          <p:cNvSpPr>
            <a:spLocks noGrp="1"/>
          </p:cNvSpPr>
          <p:nvPr>
            <p:ph type="title"/>
          </p:nvPr>
        </p:nvSpPr>
        <p:spPr>
          <a:xfrm>
            <a:off x="152400" y="171450"/>
            <a:ext cx="8828444" cy="790688"/>
          </a:xfrm>
        </p:spPr>
        <p:txBody>
          <a:bodyPr/>
          <a:lstStyle>
            <a:lvl1pPr>
              <a:defRPr>
                <a:solidFill>
                  <a:schemeClr val="tx2"/>
                </a:solidFill>
              </a:defRPr>
            </a:lvl1pPr>
          </a:lstStyle>
          <a:p>
            <a:r>
              <a:rPr lang="en-US" dirty="0" smtClean="0"/>
              <a:t>Click to edit Master title style</a:t>
            </a:r>
            <a:endParaRPr lang="en-US" dirty="0"/>
          </a:p>
        </p:txBody>
      </p:sp>
      <p:grpSp>
        <p:nvGrpSpPr>
          <p:cNvPr id="13" name="Group 12"/>
          <p:cNvGrpSpPr/>
          <p:nvPr/>
        </p:nvGrpSpPr>
        <p:grpSpPr>
          <a:xfrm>
            <a:off x="1172584" y="742950"/>
            <a:ext cx="6779110" cy="923330"/>
            <a:chOff x="1172584" y="1381459"/>
            <a:chExt cx="6779110" cy="1231106"/>
          </a:xfrm>
        </p:grpSpPr>
        <p:sp>
          <p:nvSpPr>
            <p:cNvPr id="14" name="TextBox 13"/>
            <p:cNvSpPr txBox="1"/>
            <p:nvPr/>
          </p:nvSpPr>
          <p:spPr>
            <a:xfrm>
              <a:off x="4147073" y="1381459"/>
              <a:ext cx="877163"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0" y="1314450"/>
            <a:ext cx="4489704" cy="38290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4"/>
          </p:nvPr>
        </p:nvSpPr>
        <p:spPr>
          <a:xfrm>
            <a:off x="4645150" y="1314450"/>
            <a:ext cx="4498850" cy="38290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2354" y="1314450"/>
            <a:ext cx="3442446" cy="493776"/>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1888370"/>
            <a:ext cx="4263792" cy="30836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10912" y="1314450"/>
            <a:ext cx="3447288" cy="493776"/>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885950"/>
            <a:ext cx="4270374" cy="30836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4" name="Group 13"/>
          <p:cNvGrpSpPr/>
          <p:nvPr/>
        </p:nvGrpSpPr>
        <p:grpSpPr>
          <a:xfrm>
            <a:off x="1172584" y="742950"/>
            <a:ext cx="6779110" cy="923330"/>
            <a:chOff x="1172584" y="1381459"/>
            <a:chExt cx="6779110" cy="1231106"/>
          </a:xfrm>
        </p:grpSpPr>
        <p:sp>
          <p:nvSpPr>
            <p:cNvPr id="16" name="TextBox 15"/>
            <p:cNvSpPr txBox="1"/>
            <p:nvPr/>
          </p:nvSpPr>
          <p:spPr>
            <a:xfrm>
              <a:off x="4147073" y="1381459"/>
              <a:ext cx="877163"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grpSp>
        <p:nvGrpSpPr>
          <p:cNvPr id="10" name="Group 9"/>
          <p:cNvGrpSpPr/>
          <p:nvPr/>
        </p:nvGrpSpPr>
        <p:grpSpPr>
          <a:xfrm>
            <a:off x="1172584" y="742950"/>
            <a:ext cx="6779110" cy="923330"/>
            <a:chOff x="1172584" y="1381459"/>
            <a:chExt cx="6779110" cy="1231106"/>
          </a:xfrm>
        </p:grpSpPr>
        <p:sp>
          <p:nvSpPr>
            <p:cNvPr id="14" name="TextBox 13"/>
            <p:cNvSpPr txBox="1"/>
            <p:nvPr/>
          </p:nvSpPr>
          <p:spPr>
            <a:xfrm>
              <a:off x="4147073" y="1381459"/>
              <a:ext cx="877163"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80" y="1258647"/>
            <a:ext cx="3422483" cy="141519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2" y="419549"/>
            <a:ext cx="4116667" cy="4175074"/>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80" y="2702859"/>
            <a:ext cx="3411725" cy="1887967"/>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2" y="3501614"/>
            <a:ext cx="7767021" cy="483547"/>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500224"/>
            <a:ext cx="4772156" cy="2698512"/>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3993229"/>
            <a:ext cx="7756264" cy="921671"/>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40883" y="171450"/>
            <a:ext cx="8851478" cy="79068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276350"/>
            <a:ext cx="9144000" cy="386714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iming>
    <p:tnLst>
      <p:par>
        <p:cTn id="1" dur="indefinite" restart="never" nodeType="tmRoot"/>
      </p:par>
    </p:tnLst>
  </p:timing>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4488" indent="-344488" algn="l" defTabSz="914400" rtl="0" eaLnBrk="1" latinLnBrk="0" hangingPunct="1">
        <a:lnSpc>
          <a:spcPct val="99000"/>
        </a:lnSpc>
        <a:spcBef>
          <a:spcPts val="2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684213" indent="-339725" algn="l" defTabSz="914400" rtl="0" eaLnBrk="1" latinLnBrk="0" hangingPunct="1">
        <a:lnSpc>
          <a:spcPct val="99000"/>
        </a:lnSpc>
        <a:spcBef>
          <a:spcPts val="2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028700" indent="-344488" algn="l" defTabSz="914400" rtl="0" eaLnBrk="1" latinLnBrk="0" hangingPunct="1">
        <a:lnSpc>
          <a:spcPct val="99000"/>
        </a:lnSpc>
        <a:spcBef>
          <a:spcPts val="2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374775" indent="-346075" algn="l" defTabSz="914400" rtl="0" eaLnBrk="1" latinLnBrk="0" hangingPunct="1">
        <a:lnSpc>
          <a:spcPct val="99000"/>
        </a:lnSpc>
        <a:spcBef>
          <a:spcPts val="2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714500" indent="-339725" algn="l" defTabSz="914400" rtl="0" eaLnBrk="1" latinLnBrk="0" hangingPunct="1">
        <a:lnSpc>
          <a:spcPct val="99000"/>
        </a:lnSpc>
        <a:spcBef>
          <a:spcPts val="2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Overcoming Spiritual Discouragement</a:t>
            </a:r>
            <a:endParaRPr lang="en-US" dirty="0"/>
          </a:p>
        </p:txBody>
      </p:sp>
      <p:sp>
        <p:nvSpPr>
          <p:cNvPr id="3" name="Subtitle 2"/>
          <p:cNvSpPr>
            <a:spLocks noGrp="1"/>
          </p:cNvSpPr>
          <p:nvPr>
            <p:ph type="subTitle" idx="1"/>
          </p:nvPr>
        </p:nvSpPr>
        <p:spPr/>
        <p:txBody>
          <a:bodyPr/>
          <a:lstStyle/>
          <a:p>
            <a:r>
              <a:rPr lang="en-US" sz="2800" dirty="0" smtClean="0"/>
              <a:t>Textual Study of </a:t>
            </a:r>
            <a:r>
              <a:rPr lang="en-US" sz="2800" b="1" dirty="0" smtClean="0"/>
              <a:t>I Kings 19:1-18</a:t>
            </a:r>
            <a:endParaRPr lang="en-US" sz="2800" dirty="0"/>
          </a:p>
        </p:txBody>
      </p:sp>
    </p:spTree>
    <p:extLst>
      <p:ext uri="{BB962C8B-B14F-4D97-AF65-F5344CB8AC3E}">
        <p14:creationId xmlns:p14="http://schemas.microsoft.com/office/powerpoint/2010/main" val="1333208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90000"/>
              </a:lnSpc>
              <a:buNone/>
            </a:pPr>
            <a:r>
              <a:rPr lang="en-US" sz="2300" i="1" dirty="0" smtClean="0"/>
              <a:t>Are </a:t>
            </a:r>
            <a:r>
              <a:rPr lang="en-US" sz="2300" i="1" dirty="0"/>
              <a:t>they ministers of </a:t>
            </a:r>
            <a:r>
              <a:rPr lang="en-US" sz="2300" i="1" dirty="0" smtClean="0"/>
              <a:t>Christ? – I </a:t>
            </a:r>
            <a:r>
              <a:rPr lang="en-US" sz="2300" i="1" dirty="0"/>
              <a:t>speak as a </a:t>
            </a:r>
            <a:r>
              <a:rPr lang="en-US" sz="2300" i="1" dirty="0" smtClean="0"/>
              <a:t>fool</a:t>
            </a:r>
            <a:r>
              <a:rPr lang="en-US" sz="2300" i="1" dirty="0"/>
              <a:t> – </a:t>
            </a:r>
            <a:r>
              <a:rPr lang="en-US" sz="2300" i="1" dirty="0" smtClean="0"/>
              <a:t>I </a:t>
            </a:r>
            <a:r>
              <a:rPr lang="en-US" sz="2300" i="1" dirty="0"/>
              <a:t>am more: in </a:t>
            </a:r>
            <a:r>
              <a:rPr lang="en-US" sz="2300" b="1" i="1" dirty="0"/>
              <a:t>labors</a:t>
            </a:r>
            <a:r>
              <a:rPr lang="en-US" sz="2300" i="1" dirty="0"/>
              <a:t> more abundant, in </a:t>
            </a:r>
            <a:r>
              <a:rPr lang="en-US" sz="2300" b="1" i="1" dirty="0"/>
              <a:t>stripes</a:t>
            </a:r>
            <a:r>
              <a:rPr lang="en-US" sz="2300" i="1" dirty="0"/>
              <a:t> above measure, in </a:t>
            </a:r>
            <a:r>
              <a:rPr lang="en-US" sz="2300" b="1" i="1" dirty="0"/>
              <a:t>prisons</a:t>
            </a:r>
            <a:r>
              <a:rPr lang="en-US" sz="2300" i="1" dirty="0"/>
              <a:t> more frequently, in </a:t>
            </a:r>
            <a:r>
              <a:rPr lang="en-US" sz="2300" b="1" i="1" dirty="0"/>
              <a:t>deaths</a:t>
            </a:r>
            <a:r>
              <a:rPr lang="en-US" sz="2300" i="1" dirty="0"/>
              <a:t> often</a:t>
            </a:r>
            <a:r>
              <a:rPr lang="en-US" sz="2300" i="1" dirty="0" smtClean="0"/>
              <a:t>.  </a:t>
            </a:r>
            <a:r>
              <a:rPr lang="en-US" sz="2300" i="1" dirty="0"/>
              <a:t>From the Jews </a:t>
            </a:r>
            <a:r>
              <a:rPr lang="en-US" sz="2300" b="1" i="1" dirty="0"/>
              <a:t>five</a:t>
            </a:r>
            <a:r>
              <a:rPr lang="en-US" sz="2300" i="1" dirty="0"/>
              <a:t> times I received </a:t>
            </a:r>
            <a:r>
              <a:rPr lang="en-US" sz="2300" b="1" i="1" dirty="0"/>
              <a:t>forty stripes </a:t>
            </a:r>
            <a:r>
              <a:rPr lang="en-US" sz="2300" i="1" dirty="0"/>
              <a:t>minus one</a:t>
            </a:r>
            <a:r>
              <a:rPr lang="en-US" sz="2300" i="1" dirty="0" smtClean="0"/>
              <a:t>. </a:t>
            </a:r>
            <a:r>
              <a:rPr lang="en-US" sz="2300" b="1" i="1" dirty="0" smtClean="0"/>
              <a:t>Three</a:t>
            </a:r>
            <a:r>
              <a:rPr lang="en-US" sz="2300" i="1" dirty="0" smtClean="0"/>
              <a:t> </a:t>
            </a:r>
            <a:r>
              <a:rPr lang="en-US" sz="2300" i="1" dirty="0"/>
              <a:t>times I was </a:t>
            </a:r>
            <a:r>
              <a:rPr lang="en-US" sz="2300" b="1" i="1" dirty="0"/>
              <a:t>beaten</a:t>
            </a:r>
            <a:r>
              <a:rPr lang="en-US" sz="2300" i="1" dirty="0"/>
              <a:t> with rods; </a:t>
            </a:r>
            <a:r>
              <a:rPr lang="en-US" sz="2300" b="1" i="1" dirty="0"/>
              <a:t>once</a:t>
            </a:r>
            <a:r>
              <a:rPr lang="en-US" sz="2300" i="1" dirty="0"/>
              <a:t> I was </a:t>
            </a:r>
            <a:r>
              <a:rPr lang="en-US" sz="2300" b="1" i="1" dirty="0"/>
              <a:t>stoned</a:t>
            </a:r>
            <a:r>
              <a:rPr lang="en-US" sz="2300" i="1" dirty="0"/>
              <a:t>; </a:t>
            </a:r>
            <a:r>
              <a:rPr lang="en-US" sz="2300" b="1" i="1" dirty="0"/>
              <a:t>three</a:t>
            </a:r>
            <a:r>
              <a:rPr lang="en-US" sz="2300" i="1" dirty="0"/>
              <a:t> times I was </a:t>
            </a:r>
            <a:r>
              <a:rPr lang="en-US" sz="2300" b="1" i="1" dirty="0"/>
              <a:t>shipwrecked</a:t>
            </a:r>
            <a:r>
              <a:rPr lang="en-US" sz="2300" i="1" dirty="0"/>
              <a:t>; a </a:t>
            </a:r>
            <a:r>
              <a:rPr lang="en-US" sz="2300" b="1" i="1" dirty="0"/>
              <a:t>night and a day </a:t>
            </a:r>
            <a:r>
              <a:rPr lang="en-US" sz="2300" i="1" dirty="0"/>
              <a:t>I have been </a:t>
            </a:r>
            <a:r>
              <a:rPr lang="en-US" sz="2300" b="1" i="1" dirty="0"/>
              <a:t>in the deep</a:t>
            </a:r>
            <a:r>
              <a:rPr lang="en-US" sz="2300" i="1" dirty="0" smtClean="0"/>
              <a:t>; in </a:t>
            </a:r>
            <a:r>
              <a:rPr lang="en-US" sz="2300" b="1" i="1" dirty="0"/>
              <a:t>journeys</a:t>
            </a:r>
            <a:r>
              <a:rPr lang="en-US" sz="2300" i="1" dirty="0"/>
              <a:t> </a:t>
            </a:r>
            <a:r>
              <a:rPr lang="en-US" sz="2300" b="1" i="1" dirty="0"/>
              <a:t>often</a:t>
            </a:r>
            <a:r>
              <a:rPr lang="en-US" sz="2300" i="1" dirty="0"/>
              <a:t>, in perils of </a:t>
            </a:r>
            <a:r>
              <a:rPr lang="en-US" sz="2300" b="1" i="1" dirty="0"/>
              <a:t>waters</a:t>
            </a:r>
            <a:r>
              <a:rPr lang="en-US" sz="2300" i="1" dirty="0"/>
              <a:t>, in perils of </a:t>
            </a:r>
            <a:r>
              <a:rPr lang="en-US" sz="2300" b="1" i="1" dirty="0"/>
              <a:t>robbers</a:t>
            </a:r>
            <a:r>
              <a:rPr lang="en-US" sz="2300" i="1" dirty="0"/>
              <a:t>, in perils of </a:t>
            </a:r>
            <a:r>
              <a:rPr lang="en-US" sz="2300" b="1" i="1" dirty="0"/>
              <a:t>my own countrymen</a:t>
            </a:r>
            <a:r>
              <a:rPr lang="en-US" sz="2300" i="1" dirty="0"/>
              <a:t>, in perils of </a:t>
            </a:r>
            <a:r>
              <a:rPr lang="en-US" sz="2300" b="1" i="1" dirty="0"/>
              <a:t>the Gentiles</a:t>
            </a:r>
            <a:r>
              <a:rPr lang="en-US" sz="2300" i="1" dirty="0"/>
              <a:t>, in perils </a:t>
            </a:r>
            <a:r>
              <a:rPr lang="en-US" sz="2300" b="1" i="1" dirty="0"/>
              <a:t>in the city</a:t>
            </a:r>
            <a:r>
              <a:rPr lang="en-US" sz="2300" i="1" dirty="0"/>
              <a:t>, in perils </a:t>
            </a:r>
            <a:r>
              <a:rPr lang="en-US" sz="2300" b="1" i="1" dirty="0"/>
              <a:t>in the wilderness</a:t>
            </a:r>
            <a:r>
              <a:rPr lang="en-US" sz="2300" i="1" dirty="0"/>
              <a:t>, in perils </a:t>
            </a:r>
            <a:r>
              <a:rPr lang="en-US" sz="2300" b="1" i="1" dirty="0"/>
              <a:t>in the sea</a:t>
            </a:r>
            <a:r>
              <a:rPr lang="en-US" sz="2300" i="1" dirty="0"/>
              <a:t>, in perils among </a:t>
            </a:r>
            <a:r>
              <a:rPr lang="en-US" sz="2300" b="1" i="1" dirty="0"/>
              <a:t>false brethren</a:t>
            </a:r>
            <a:r>
              <a:rPr lang="en-US" sz="2300" i="1" dirty="0" smtClean="0"/>
              <a:t>; in </a:t>
            </a:r>
            <a:r>
              <a:rPr lang="en-US" sz="2300" b="1" i="1" dirty="0"/>
              <a:t>weariness</a:t>
            </a:r>
            <a:r>
              <a:rPr lang="en-US" sz="2300" i="1" dirty="0"/>
              <a:t> and </a:t>
            </a:r>
            <a:r>
              <a:rPr lang="en-US" sz="2300" b="1" i="1" dirty="0"/>
              <a:t>toil</a:t>
            </a:r>
            <a:r>
              <a:rPr lang="en-US" sz="2300" i="1" dirty="0"/>
              <a:t>, in </a:t>
            </a:r>
            <a:r>
              <a:rPr lang="en-US" sz="2300" b="1" i="1" dirty="0"/>
              <a:t>sleeplessness</a:t>
            </a:r>
            <a:r>
              <a:rPr lang="en-US" sz="2300" i="1" dirty="0"/>
              <a:t> often, in </a:t>
            </a:r>
            <a:r>
              <a:rPr lang="en-US" sz="2300" b="1" i="1" dirty="0"/>
              <a:t>hunger</a:t>
            </a:r>
            <a:r>
              <a:rPr lang="en-US" sz="2300" i="1" dirty="0"/>
              <a:t> and </a:t>
            </a:r>
            <a:r>
              <a:rPr lang="en-US" sz="2300" b="1" i="1" dirty="0"/>
              <a:t>thirst</a:t>
            </a:r>
            <a:r>
              <a:rPr lang="en-US" sz="2300" i="1" dirty="0"/>
              <a:t>, in </a:t>
            </a:r>
            <a:r>
              <a:rPr lang="en-US" sz="2300" b="1" i="1" dirty="0" err="1"/>
              <a:t>fastings</a:t>
            </a:r>
            <a:r>
              <a:rPr lang="en-US" sz="2300" i="1" dirty="0"/>
              <a:t> often, in </a:t>
            </a:r>
            <a:r>
              <a:rPr lang="en-US" sz="2300" b="1" i="1" dirty="0"/>
              <a:t>cold</a:t>
            </a:r>
            <a:r>
              <a:rPr lang="en-US" sz="2300" i="1" dirty="0"/>
              <a:t> and </a:t>
            </a:r>
            <a:r>
              <a:rPr lang="en-US" sz="2300" b="1" i="1" dirty="0" smtClean="0"/>
              <a:t>nakedness</a:t>
            </a:r>
            <a:r>
              <a:rPr lang="en-US" sz="2300" i="1" dirty="0"/>
              <a:t> – </a:t>
            </a:r>
            <a:r>
              <a:rPr lang="en-US" sz="2300" i="1" dirty="0" smtClean="0"/>
              <a:t>besides </a:t>
            </a:r>
            <a:r>
              <a:rPr lang="en-US" sz="2300" i="1" dirty="0"/>
              <a:t>the other things, what comes upon me daily: </a:t>
            </a:r>
            <a:r>
              <a:rPr lang="en-US" sz="2300" b="1" i="1" dirty="0"/>
              <a:t>my deep concern for all the churches</a:t>
            </a:r>
            <a:r>
              <a:rPr lang="en-US" sz="2300" i="1" dirty="0" smtClean="0"/>
              <a:t>. </a:t>
            </a:r>
            <a:r>
              <a:rPr lang="en-US" sz="2300" dirty="0"/>
              <a:t>(</a:t>
            </a:r>
            <a:r>
              <a:rPr lang="en-US" sz="2300" b="1" dirty="0">
                <a:solidFill>
                  <a:schemeClr val="tx2"/>
                </a:solidFill>
              </a:rPr>
              <a:t>II Corinthians </a:t>
            </a:r>
            <a:r>
              <a:rPr lang="en-US" sz="2300" b="1" dirty="0" smtClean="0">
                <a:solidFill>
                  <a:schemeClr val="tx2"/>
                </a:solidFill>
              </a:rPr>
              <a:t>11:23-28</a:t>
            </a:r>
            <a:r>
              <a:rPr lang="en-US" sz="2300" dirty="0" smtClean="0"/>
              <a:t>)</a:t>
            </a:r>
            <a:endParaRPr lang="en-US" sz="2300" dirty="0"/>
          </a:p>
        </p:txBody>
      </p:sp>
      <p:sp>
        <p:nvSpPr>
          <p:cNvPr id="3" name="Title 2"/>
          <p:cNvSpPr>
            <a:spLocks noGrp="1"/>
          </p:cNvSpPr>
          <p:nvPr>
            <p:ph type="title"/>
          </p:nvPr>
        </p:nvSpPr>
        <p:spPr/>
        <p:txBody>
          <a:bodyPr/>
          <a:lstStyle/>
          <a:p>
            <a:r>
              <a:rPr lang="en-US" dirty="0" smtClean="0"/>
              <a:t>Paul, Bondservant of Jesus</a:t>
            </a:r>
            <a:endParaRPr lang="en-US" dirty="0"/>
          </a:p>
        </p:txBody>
      </p:sp>
    </p:spTree>
    <p:extLst>
      <p:ext uri="{BB962C8B-B14F-4D97-AF65-F5344CB8AC3E}">
        <p14:creationId xmlns:p14="http://schemas.microsoft.com/office/powerpoint/2010/main" val="401615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5000"/>
              </a:lnSpc>
              <a:spcBef>
                <a:spcPts val="0"/>
              </a:spcBef>
            </a:pPr>
            <a:r>
              <a:rPr lang="en-US" b="1" i="1" dirty="0"/>
              <a:t>God</a:t>
            </a:r>
            <a:r>
              <a:rPr lang="en-US" dirty="0"/>
              <a:t> sent him to </a:t>
            </a:r>
            <a:r>
              <a:rPr lang="en-US" dirty="0" err="1"/>
              <a:t>Jezreel</a:t>
            </a:r>
            <a:r>
              <a:rPr lang="en-US" dirty="0"/>
              <a:t>, but </a:t>
            </a:r>
            <a:r>
              <a:rPr lang="en-US" b="1" i="1" dirty="0" smtClean="0"/>
              <a:t>Elijah</a:t>
            </a:r>
            <a:r>
              <a:rPr lang="en-US" dirty="0" smtClean="0"/>
              <a:t> </a:t>
            </a:r>
            <a:r>
              <a:rPr lang="en-US" i="1" dirty="0" smtClean="0"/>
              <a:t>“ran </a:t>
            </a:r>
            <a:r>
              <a:rPr lang="en-US" i="1" dirty="0"/>
              <a:t>for </a:t>
            </a:r>
            <a:r>
              <a:rPr lang="en-US" b="1" i="1" u="sng" dirty="0"/>
              <a:t>his life</a:t>
            </a:r>
            <a:r>
              <a:rPr lang="en-US" i="1" dirty="0"/>
              <a:t>”</a:t>
            </a:r>
            <a:r>
              <a:rPr lang="en-US" dirty="0"/>
              <a:t> (</a:t>
            </a:r>
            <a:r>
              <a:rPr lang="en-US" b="1" dirty="0">
                <a:solidFill>
                  <a:schemeClr val="tx2"/>
                </a:solidFill>
              </a:rPr>
              <a:t>18:46; 19:3</a:t>
            </a:r>
            <a:r>
              <a:rPr lang="en-US" dirty="0" smtClean="0"/>
              <a:t>).</a:t>
            </a:r>
          </a:p>
          <a:p>
            <a:pPr>
              <a:lnSpc>
                <a:spcPct val="95000"/>
              </a:lnSpc>
              <a:spcBef>
                <a:spcPts val="0"/>
              </a:spcBef>
            </a:pPr>
            <a:r>
              <a:rPr lang="en-US" b="1" i="1" dirty="0" smtClean="0"/>
              <a:t>Elijah</a:t>
            </a:r>
            <a:r>
              <a:rPr lang="en-US" dirty="0" smtClean="0"/>
              <a:t> judged </a:t>
            </a:r>
            <a:r>
              <a:rPr lang="en-US" i="1" dirty="0" smtClean="0"/>
              <a:t>“it was </a:t>
            </a:r>
            <a:r>
              <a:rPr lang="en-US" b="1" i="1" dirty="0" smtClean="0"/>
              <a:t>enough</a:t>
            </a:r>
            <a:r>
              <a:rPr lang="en-US" i="1" dirty="0" smtClean="0"/>
              <a:t>”</a:t>
            </a:r>
            <a:r>
              <a:rPr lang="en-US" dirty="0" smtClean="0"/>
              <a:t>, but he was </a:t>
            </a:r>
            <a:r>
              <a:rPr lang="en-US" b="1" i="1" u="sng" dirty="0" smtClean="0"/>
              <a:t>God’s</a:t>
            </a:r>
            <a:r>
              <a:rPr lang="en-US" dirty="0" smtClean="0"/>
              <a:t> </a:t>
            </a:r>
            <a:r>
              <a:rPr lang="en-US" b="1" i="1" dirty="0" smtClean="0"/>
              <a:t>servant</a:t>
            </a:r>
            <a:r>
              <a:rPr lang="en-US" dirty="0" smtClean="0"/>
              <a:t>!</a:t>
            </a:r>
            <a:endParaRPr lang="en-US" dirty="0"/>
          </a:p>
          <a:p>
            <a:pPr>
              <a:lnSpc>
                <a:spcPct val="95000"/>
              </a:lnSpc>
              <a:spcBef>
                <a:spcPts val="0"/>
              </a:spcBef>
            </a:pPr>
            <a:r>
              <a:rPr lang="en-US" dirty="0" smtClean="0"/>
              <a:t>God commissions </a:t>
            </a:r>
            <a:r>
              <a:rPr lang="en-US" b="1" i="1" dirty="0" smtClean="0"/>
              <a:t>start</a:t>
            </a:r>
            <a:r>
              <a:rPr lang="en-US" dirty="0" smtClean="0"/>
              <a:t> and </a:t>
            </a:r>
            <a:r>
              <a:rPr lang="en-US" b="1" i="1" dirty="0" smtClean="0"/>
              <a:t>stop</a:t>
            </a:r>
            <a:r>
              <a:rPr lang="en-US" dirty="0" smtClean="0"/>
              <a:t> of our work (</a:t>
            </a:r>
            <a:r>
              <a:rPr lang="en-US" b="1" dirty="0" smtClean="0">
                <a:solidFill>
                  <a:schemeClr val="tx2"/>
                </a:solidFill>
              </a:rPr>
              <a:t>II Kin. </a:t>
            </a:r>
            <a:r>
              <a:rPr lang="en-US" b="1" dirty="0">
                <a:solidFill>
                  <a:schemeClr val="tx2"/>
                </a:solidFill>
              </a:rPr>
              <a:t>13:14-19</a:t>
            </a:r>
            <a:r>
              <a:rPr lang="en-US" dirty="0" smtClean="0"/>
              <a:t>).</a:t>
            </a:r>
          </a:p>
          <a:p>
            <a:pPr>
              <a:lnSpc>
                <a:spcPct val="95000"/>
              </a:lnSpc>
              <a:spcBef>
                <a:spcPts val="0"/>
              </a:spcBef>
            </a:pPr>
            <a:r>
              <a:rPr lang="en-US" dirty="0" smtClean="0"/>
              <a:t>What if God commanded </a:t>
            </a:r>
            <a:r>
              <a:rPr lang="en-US" b="1" i="1" dirty="0" smtClean="0"/>
              <a:t>us</a:t>
            </a:r>
            <a:r>
              <a:rPr lang="en-US" dirty="0" smtClean="0"/>
              <a:t> serve like </a:t>
            </a:r>
            <a:r>
              <a:rPr lang="en-US" b="1" i="1" dirty="0" smtClean="0"/>
              <a:t>Paul</a:t>
            </a:r>
            <a:r>
              <a:rPr lang="en-US" dirty="0" smtClean="0"/>
              <a:t> (</a:t>
            </a:r>
            <a:r>
              <a:rPr lang="en-US" b="1" dirty="0" smtClean="0">
                <a:solidFill>
                  <a:schemeClr val="tx2"/>
                </a:solidFill>
              </a:rPr>
              <a:t>II Cor. 11:23-30</a:t>
            </a:r>
            <a:r>
              <a:rPr lang="en-US" dirty="0" smtClean="0"/>
              <a:t>)?</a:t>
            </a:r>
          </a:p>
          <a:p>
            <a:pPr>
              <a:lnSpc>
                <a:spcPct val="95000"/>
              </a:lnSpc>
              <a:spcBef>
                <a:spcPts val="0"/>
              </a:spcBef>
            </a:pPr>
            <a:r>
              <a:rPr lang="en-US" dirty="0" smtClean="0"/>
              <a:t>What if God commanded </a:t>
            </a:r>
            <a:r>
              <a:rPr lang="en-US" b="1" i="1" dirty="0" smtClean="0"/>
              <a:t>us</a:t>
            </a:r>
            <a:r>
              <a:rPr lang="en-US" dirty="0" smtClean="0"/>
              <a:t> serve like </a:t>
            </a:r>
            <a:r>
              <a:rPr lang="en-US" b="1" i="1" dirty="0" smtClean="0"/>
              <a:t>Jesus</a:t>
            </a:r>
            <a:r>
              <a:rPr lang="en-US" dirty="0" smtClean="0"/>
              <a:t> (</a:t>
            </a:r>
            <a:r>
              <a:rPr lang="en-US" b="1" dirty="0" smtClean="0">
                <a:solidFill>
                  <a:schemeClr val="tx2"/>
                </a:solidFill>
              </a:rPr>
              <a:t>Isaiah 53</a:t>
            </a:r>
            <a:r>
              <a:rPr lang="en-US" dirty="0" smtClean="0"/>
              <a:t>)?</a:t>
            </a:r>
            <a:endParaRPr lang="en-US" dirty="0"/>
          </a:p>
        </p:txBody>
      </p:sp>
      <p:sp>
        <p:nvSpPr>
          <p:cNvPr id="3" name="Title 2"/>
          <p:cNvSpPr>
            <a:spLocks noGrp="1"/>
          </p:cNvSpPr>
          <p:nvPr>
            <p:ph type="title"/>
          </p:nvPr>
        </p:nvSpPr>
        <p:spPr/>
        <p:txBody>
          <a:bodyPr/>
          <a:lstStyle/>
          <a:p>
            <a:r>
              <a:rPr lang="en-US" dirty="0" smtClean="0"/>
              <a:t>Who Determines </a:t>
            </a:r>
            <a:r>
              <a:rPr lang="en-US" i="1" dirty="0" smtClean="0"/>
              <a:t>“Enough”</a:t>
            </a:r>
            <a:r>
              <a:rPr lang="en-US" dirty="0" smtClean="0"/>
              <a:t>?</a:t>
            </a:r>
            <a:endParaRPr lang="en-US" dirty="0"/>
          </a:p>
        </p:txBody>
      </p:sp>
    </p:spTree>
    <p:extLst>
      <p:ext uri="{BB962C8B-B14F-4D97-AF65-F5344CB8AC3E}">
        <p14:creationId xmlns:p14="http://schemas.microsoft.com/office/powerpoint/2010/main" val="289655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smtClean="0"/>
              <a:t>“If </a:t>
            </a:r>
            <a:r>
              <a:rPr lang="en-US" i="1" dirty="0"/>
              <a:t>the world hates you, you know that it </a:t>
            </a:r>
            <a:r>
              <a:rPr lang="en-US" b="1" i="1" dirty="0"/>
              <a:t>hated Me </a:t>
            </a:r>
            <a:r>
              <a:rPr lang="en-US" b="1" i="1" u="sng" dirty="0"/>
              <a:t>before</a:t>
            </a:r>
            <a:r>
              <a:rPr lang="en-US" b="1" i="1" dirty="0"/>
              <a:t> it hated you</a:t>
            </a:r>
            <a:r>
              <a:rPr lang="en-US" i="1" dirty="0" smtClean="0"/>
              <a:t>.  If </a:t>
            </a:r>
            <a:r>
              <a:rPr lang="en-US" i="1" dirty="0"/>
              <a:t>you were of the world, the world would love its own. Yet because you are not of the world, but I chose you out of the world, therefore the world hates you</a:t>
            </a:r>
            <a:r>
              <a:rPr lang="en-US" i="1" dirty="0" smtClean="0"/>
              <a:t>.  </a:t>
            </a:r>
            <a:r>
              <a:rPr lang="en-US" b="1" i="1" dirty="0" smtClean="0"/>
              <a:t>Remember </a:t>
            </a:r>
            <a:r>
              <a:rPr lang="en-US" b="1" i="1" dirty="0"/>
              <a:t>the word that I said to </a:t>
            </a:r>
            <a:r>
              <a:rPr lang="en-US" b="1" i="1" dirty="0" smtClean="0"/>
              <a:t>you, ‘</a:t>
            </a:r>
            <a:r>
              <a:rPr lang="en-US" b="1" i="1" u="sng" dirty="0" smtClean="0"/>
              <a:t>A </a:t>
            </a:r>
            <a:r>
              <a:rPr lang="en-US" b="1" i="1" u="sng" dirty="0"/>
              <a:t>servant is not greater than his master</a:t>
            </a:r>
            <a:r>
              <a:rPr lang="en-US" b="1" i="1" dirty="0" smtClean="0"/>
              <a:t>.’ </a:t>
            </a:r>
            <a:r>
              <a:rPr lang="en-US" b="1" i="1" dirty="0"/>
              <a:t>If they persecuted Me, they will also persecute you.</a:t>
            </a:r>
            <a:r>
              <a:rPr lang="en-US" i="1" dirty="0"/>
              <a:t> If they kept My word, they will keep yours also</a:t>
            </a:r>
            <a:r>
              <a:rPr lang="en-US" i="1" dirty="0" smtClean="0"/>
              <a:t>.” </a:t>
            </a:r>
            <a:r>
              <a:rPr lang="en-US" dirty="0"/>
              <a:t>(</a:t>
            </a:r>
            <a:r>
              <a:rPr lang="en-US" b="1" dirty="0">
                <a:solidFill>
                  <a:schemeClr val="tx2"/>
                </a:solidFill>
              </a:rPr>
              <a:t>John </a:t>
            </a:r>
            <a:r>
              <a:rPr lang="en-US" b="1" dirty="0" smtClean="0">
                <a:solidFill>
                  <a:schemeClr val="tx2"/>
                </a:solidFill>
              </a:rPr>
              <a:t>15:18-20</a:t>
            </a:r>
            <a:r>
              <a:rPr lang="en-US" dirty="0" smtClean="0"/>
              <a:t>)</a:t>
            </a:r>
          </a:p>
          <a:p>
            <a:r>
              <a:rPr lang="en-US" dirty="0" smtClean="0"/>
              <a:t>Can we dare </a:t>
            </a:r>
            <a:r>
              <a:rPr lang="en-US" b="1" i="1" dirty="0" smtClean="0"/>
              <a:t>expect</a:t>
            </a:r>
            <a:r>
              <a:rPr lang="en-US" dirty="0" smtClean="0"/>
              <a:t> to escape suffering, even though Jesus could not (</a:t>
            </a:r>
            <a:r>
              <a:rPr lang="en-US" b="1" dirty="0" smtClean="0">
                <a:solidFill>
                  <a:schemeClr val="tx2"/>
                </a:solidFill>
              </a:rPr>
              <a:t>Matthew 26:39-42</a:t>
            </a:r>
            <a:r>
              <a:rPr lang="en-US" dirty="0" smtClean="0"/>
              <a:t>) – and that </a:t>
            </a:r>
            <a:r>
              <a:rPr lang="en-US" b="1" i="1" dirty="0" smtClean="0"/>
              <a:t>innocently</a:t>
            </a:r>
            <a:r>
              <a:rPr lang="en-US" dirty="0" smtClean="0"/>
              <a:t>!?</a:t>
            </a:r>
            <a:endParaRPr lang="en-US" dirty="0"/>
          </a:p>
        </p:txBody>
      </p:sp>
      <p:sp>
        <p:nvSpPr>
          <p:cNvPr id="3" name="Title 2"/>
          <p:cNvSpPr>
            <a:spLocks noGrp="1"/>
          </p:cNvSpPr>
          <p:nvPr>
            <p:ph type="title"/>
          </p:nvPr>
        </p:nvSpPr>
        <p:spPr/>
        <p:txBody>
          <a:bodyPr/>
          <a:lstStyle/>
          <a:p>
            <a:r>
              <a:rPr lang="en-US" dirty="0" smtClean="0"/>
              <a:t>Are We Greater than Jesus?</a:t>
            </a:r>
            <a:endParaRPr lang="en-US" dirty="0"/>
          </a:p>
        </p:txBody>
      </p:sp>
    </p:spTree>
    <p:extLst>
      <p:ext uri="{BB962C8B-B14F-4D97-AF65-F5344CB8AC3E}">
        <p14:creationId xmlns:p14="http://schemas.microsoft.com/office/powerpoint/2010/main" val="261406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5000"/>
              </a:lnSpc>
              <a:spcBef>
                <a:spcPts val="0"/>
              </a:spcBef>
            </a:pPr>
            <a:r>
              <a:rPr lang="en-US" b="1" i="1" dirty="0"/>
              <a:t>God</a:t>
            </a:r>
            <a:r>
              <a:rPr lang="en-US" dirty="0"/>
              <a:t> sent him to </a:t>
            </a:r>
            <a:r>
              <a:rPr lang="en-US" dirty="0" err="1"/>
              <a:t>Jezreel</a:t>
            </a:r>
            <a:r>
              <a:rPr lang="en-US" dirty="0"/>
              <a:t>, but </a:t>
            </a:r>
            <a:r>
              <a:rPr lang="en-US" b="1" i="1" dirty="0" smtClean="0"/>
              <a:t>Elijah</a:t>
            </a:r>
            <a:r>
              <a:rPr lang="en-US" dirty="0" smtClean="0"/>
              <a:t> </a:t>
            </a:r>
            <a:r>
              <a:rPr lang="en-US" i="1" dirty="0" smtClean="0"/>
              <a:t>“ran </a:t>
            </a:r>
            <a:r>
              <a:rPr lang="en-US" i="1" dirty="0"/>
              <a:t>for </a:t>
            </a:r>
            <a:r>
              <a:rPr lang="en-US" b="1" i="1" u="sng" dirty="0"/>
              <a:t>his life</a:t>
            </a:r>
            <a:r>
              <a:rPr lang="en-US" i="1" dirty="0"/>
              <a:t>”</a:t>
            </a:r>
            <a:r>
              <a:rPr lang="en-US" dirty="0"/>
              <a:t> (</a:t>
            </a:r>
            <a:r>
              <a:rPr lang="en-US" b="1" dirty="0">
                <a:solidFill>
                  <a:schemeClr val="tx2"/>
                </a:solidFill>
              </a:rPr>
              <a:t>18:46; 19:3</a:t>
            </a:r>
            <a:r>
              <a:rPr lang="en-US" dirty="0" smtClean="0"/>
              <a:t>).</a:t>
            </a:r>
          </a:p>
          <a:p>
            <a:pPr>
              <a:lnSpc>
                <a:spcPct val="95000"/>
              </a:lnSpc>
              <a:spcBef>
                <a:spcPts val="0"/>
              </a:spcBef>
            </a:pPr>
            <a:r>
              <a:rPr lang="en-US" b="1" i="1" dirty="0" smtClean="0"/>
              <a:t>Elijah</a:t>
            </a:r>
            <a:r>
              <a:rPr lang="en-US" dirty="0" smtClean="0"/>
              <a:t> judged </a:t>
            </a:r>
            <a:r>
              <a:rPr lang="en-US" i="1" dirty="0" smtClean="0"/>
              <a:t>“it was </a:t>
            </a:r>
            <a:r>
              <a:rPr lang="en-US" b="1" i="1" dirty="0" smtClean="0"/>
              <a:t>enough</a:t>
            </a:r>
            <a:r>
              <a:rPr lang="en-US" i="1" dirty="0" smtClean="0"/>
              <a:t>”</a:t>
            </a:r>
            <a:r>
              <a:rPr lang="en-US" dirty="0" smtClean="0"/>
              <a:t>, but he was </a:t>
            </a:r>
            <a:r>
              <a:rPr lang="en-US" b="1" i="1" u="sng" dirty="0" smtClean="0"/>
              <a:t>God’s</a:t>
            </a:r>
            <a:r>
              <a:rPr lang="en-US" dirty="0" smtClean="0"/>
              <a:t> </a:t>
            </a:r>
            <a:r>
              <a:rPr lang="en-US" b="1" i="1" dirty="0" smtClean="0"/>
              <a:t>servant</a:t>
            </a:r>
            <a:r>
              <a:rPr lang="en-US" dirty="0" smtClean="0"/>
              <a:t>!</a:t>
            </a:r>
            <a:endParaRPr lang="en-US" dirty="0"/>
          </a:p>
          <a:p>
            <a:pPr>
              <a:lnSpc>
                <a:spcPct val="95000"/>
              </a:lnSpc>
              <a:spcBef>
                <a:spcPts val="0"/>
              </a:spcBef>
            </a:pPr>
            <a:r>
              <a:rPr lang="en-US" dirty="0" smtClean="0"/>
              <a:t>God commissions </a:t>
            </a:r>
            <a:r>
              <a:rPr lang="en-US" b="1" i="1" dirty="0" smtClean="0"/>
              <a:t>start</a:t>
            </a:r>
            <a:r>
              <a:rPr lang="en-US" dirty="0" smtClean="0"/>
              <a:t> and </a:t>
            </a:r>
            <a:r>
              <a:rPr lang="en-US" b="1" i="1" dirty="0" smtClean="0"/>
              <a:t>stop</a:t>
            </a:r>
            <a:r>
              <a:rPr lang="en-US" dirty="0" smtClean="0"/>
              <a:t> of our work (</a:t>
            </a:r>
            <a:r>
              <a:rPr lang="en-US" b="1" dirty="0" smtClean="0">
                <a:solidFill>
                  <a:schemeClr val="tx2"/>
                </a:solidFill>
              </a:rPr>
              <a:t>II Kin. </a:t>
            </a:r>
            <a:r>
              <a:rPr lang="en-US" b="1" dirty="0">
                <a:solidFill>
                  <a:schemeClr val="tx2"/>
                </a:solidFill>
              </a:rPr>
              <a:t>13:14-19</a:t>
            </a:r>
            <a:r>
              <a:rPr lang="en-US" dirty="0" smtClean="0"/>
              <a:t>).</a:t>
            </a:r>
          </a:p>
          <a:p>
            <a:pPr>
              <a:lnSpc>
                <a:spcPct val="95000"/>
              </a:lnSpc>
              <a:spcBef>
                <a:spcPts val="0"/>
              </a:spcBef>
            </a:pPr>
            <a:r>
              <a:rPr lang="en-US" dirty="0" smtClean="0"/>
              <a:t>What if God commanded </a:t>
            </a:r>
            <a:r>
              <a:rPr lang="en-US" b="1" i="1" dirty="0" smtClean="0"/>
              <a:t>us</a:t>
            </a:r>
            <a:r>
              <a:rPr lang="en-US" dirty="0" smtClean="0"/>
              <a:t> serve like </a:t>
            </a:r>
            <a:r>
              <a:rPr lang="en-US" b="1" i="1" dirty="0" smtClean="0"/>
              <a:t>Paul</a:t>
            </a:r>
            <a:r>
              <a:rPr lang="en-US" dirty="0" smtClean="0"/>
              <a:t> (</a:t>
            </a:r>
            <a:r>
              <a:rPr lang="en-US" b="1" dirty="0" smtClean="0">
                <a:solidFill>
                  <a:schemeClr val="tx2"/>
                </a:solidFill>
              </a:rPr>
              <a:t>II Cor. 11:23-30</a:t>
            </a:r>
            <a:r>
              <a:rPr lang="en-US" dirty="0" smtClean="0"/>
              <a:t>)?</a:t>
            </a:r>
          </a:p>
          <a:p>
            <a:pPr>
              <a:lnSpc>
                <a:spcPct val="95000"/>
              </a:lnSpc>
              <a:spcBef>
                <a:spcPts val="0"/>
              </a:spcBef>
            </a:pPr>
            <a:r>
              <a:rPr lang="en-US" dirty="0" smtClean="0"/>
              <a:t>What if God commanded </a:t>
            </a:r>
            <a:r>
              <a:rPr lang="en-US" b="1" i="1" dirty="0" smtClean="0"/>
              <a:t>us</a:t>
            </a:r>
            <a:r>
              <a:rPr lang="en-US" dirty="0" smtClean="0"/>
              <a:t> serve like </a:t>
            </a:r>
            <a:r>
              <a:rPr lang="en-US" b="1" i="1" dirty="0" smtClean="0"/>
              <a:t>Jesus</a:t>
            </a:r>
            <a:r>
              <a:rPr lang="en-US" dirty="0" smtClean="0"/>
              <a:t> (</a:t>
            </a:r>
            <a:r>
              <a:rPr lang="en-US" b="1" dirty="0" smtClean="0">
                <a:solidFill>
                  <a:schemeClr val="tx2"/>
                </a:solidFill>
              </a:rPr>
              <a:t>Isaiah 53</a:t>
            </a:r>
            <a:r>
              <a:rPr lang="en-US" dirty="0" smtClean="0"/>
              <a:t>)?</a:t>
            </a:r>
          </a:p>
          <a:p>
            <a:pPr>
              <a:lnSpc>
                <a:spcPct val="95000"/>
              </a:lnSpc>
              <a:spcBef>
                <a:spcPts val="0"/>
              </a:spcBef>
            </a:pPr>
            <a:r>
              <a:rPr lang="en-US" dirty="0" smtClean="0"/>
              <a:t>What if God commanded </a:t>
            </a:r>
            <a:r>
              <a:rPr lang="en-US" b="1" i="1" dirty="0" smtClean="0"/>
              <a:t>us</a:t>
            </a:r>
            <a:r>
              <a:rPr lang="en-US" dirty="0" smtClean="0"/>
              <a:t> serve like </a:t>
            </a:r>
            <a:r>
              <a:rPr lang="en-US" b="1" i="1" dirty="0" smtClean="0"/>
              <a:t>Job</a:t>
            </a:r>
            <a:r>
              <a:rPr lang="en-US" dirty="0"/>
              <a:t> </a:t>
            </a:r>
            <a:r>
              <a:rPr lang="en-US" dirty="0" smtClean="0"/>
              <a:t>(</a:t>
            </a:r>
            <a:r>
              <a:rPr lang="en-US" b="1" dirty="0" smtClean="0">
                <a:solidFill>
                  <a:schemeClr val="tx2"/>
                </a:solidFill>
              </a:rPr>
              <a:t>James 5:11</a:t>
            </a:r>
            <a:r>
              <a:rPr lang="en-US" dirty="0" smtClean="0"/>
              <a:t>)?</a:t>
            </a:r>
          </a:p>
          <a:p>
            <a:pPr>
              <a:lnSpc>
                <a:spcPct val="95000"/>
              </a:lnSpc>
              <a:spcBef>
                <a:spcPts val="0"/>
              </a:spcBef>
            </a:pPr>
            <a:r>
              <a:rPr lang="en-US" dirty="0" smtClean="0"/>
              <a:t>What if God commanded </a:t>
            </a:r>
            <a:r>
              <a:rPr lang="en-US" b="1" i="1" dirty="0" smtClean="0"/>
              <a:t>us </a:t>
            </a:r>
            <a:r>
              <a:rPr lang="en-US" dirty="0" smtClean="0"/>
              <a:t>to </a:t>
            </a:r>
            <a:r>
              <a:rPr lang="en-US" b="1" i="1" dirty="0" smtClean="0"/>
              <a:t>serve</a:t>
            </a:r>
            <a:r>
              <a:rPr lang="en-US" dirty="0" smtClean="0"/>
              <a:t>, who are </a:t>
            </a:r>
            <a:r>
              <a:rPr lang="en-US" b="1" i="1" dirty="0" smtClean="0"/>
              <a:t>we</a:t>
            </a:r>
            <a:r>
              <a:rPr lang="en-US" dirty="0" smtClean="0"/>
              <a:t> to question?</a:t>
            </a:r>
            <a:endParaRPr lang="en-US" dirty="0"/>
          </a:p>
        </p:txBody>
      </p:sp>
      <p:sp>
        <p:nvSpPr>
          <p:cNvPr id="3" name="Title 2"/>
          <p:cNvSpPr>
            <a:spLocks noGrp="1"/>
          </p:cNvSpPr>
          <p:nvPr>
            <p:ph type="title"/>
          </p:nvPr>
        </p:nvSpPr>
        <p:spPr/>
        <p:txBody>
          <a:bodyPr/>
          <a:lstStyle/>
          <a:p>
            <a:r>
              <a:rPr lang="en-US" dirty="0" smtClean="0"/>
              <a:t>Who Determines </a:t>
            </a:r>
            <a:r>
              <a:rPr lang="en-US" i="1" dirty="0" smtClean="0"/>
              <a:t>“Enough”</a:t>
            </a:r>
            <a:r>
              <a:rPr lang="en-US" dirty="0" smtClean="0"/>
              <a:t>?</a:t>
            </a:r>
            <a:endParaRPr lang="en-US" dirty="0"/>
          </a:p>
        </p:txBody>
      </p:sp>
    </p:spTree>
    <p:extLst>
      <p:ext uri="{BB962C8B-B14F-4D97-AF65-F5344CB8AC3E}">
        <p14:creationId xmlns:p14="http://schemas.microsoft.com/office/powerpoint/2010/main" val="36971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95000"/>
              </a:lnSpc>
              <a:buNone/>
            </a:pPr>
            <a:r>
              <a:rPr lang="en-US" i="1" dirty="0"/>
              <a:t>And the apostles said to the Lord, </a:t>
            </a:r>
            <a:r>
              <a:rPr lang="en-US" b="1" i="1" dirty="0" smtClean="0"/>
              <a:t>“Increase </a:t>
            </a:r>
            <a:r>
              <a:rPr lang="en-US" b="1" i="1" dirty="0"/>
              <a:t>our </a:t>
            </a:r>
            <a:r>
              <a:rPr lang="en-US" b="1" i="1" u="sng" dirty="0"/>
              <a:t>faith</a:t>
            </a:r>
            <a:r>
              <a:rPr lang="en-US" b="1" i="1" dirty="0" smtClean="0"/>
              <a:t>.”  </a:t>
            </a:r>
            <a:r>
              <a:rPr lang="en-US" b="1" i="1" u="sng" dirty="0" smtClean="0"/>
              <a:t>So</a:t>
            </a:r>
            <a:r>
              <a:rPr lang="en-US" b="1" i="1" dirty="0" smtClean="0"/>
              <a:t> </a:t>
            </a:r>
            <a:r>
              <a:rPr lang="en-US" b="1" i="1" dirty="0"/>
              <a:t>the Lord said</a:t>
            </a:r>
            <a:r>
              <a:rPr lang="en-US" i="1" dirty="0"/>
              <a:t>, </a:t>
            </a:r>
            <a:r>
              <a:rPr lang="en-US" i="1" dirty="0" smtClean="0"/>
              <a:t>“… And which of you, having a servant plowing or tending sheep, will say to him when he has come in from the field, ‘</a:t>
            </a:r>
            <a:r>
              <a:rPr lang="en-US" b="1" i="1" dirty="0" smtClean="0"/>
              <a:t>Come at once and sit down to eat</a:t>
            </a:r>
            <a:r>
              <a:rPr lang="en-US" i="1" dirty="0" smtClean="0"/>
              <a:t>‘?  But </a:t>
            </a:r>
            <a:r>
              <a:rPr lang="en-US" b="1" i="1" dirty="0"/>
              <a:t>will he </a:t>
            </a:r>
            <a:r>
              <a:rPr lang="en-US" b="1" i="1" u="sng" dirty="0"/>
              <a:t>not rather</a:t>
            </a:r>
            <a:r>
              <a:rPr lang="en-US" b="1" i="1" dirty="0"/>
              <a:t> say to </a:t>
            </a:r>
            <a:r>
              <a:rPr lang="en-US" b="1" i="1" dirty="0" smtClean="0"/>
              <a:t>him</a:t>
            </a:r>
            <a:r>
              <a:rPr lang="en-US" i="1" dirty="0" smtClean="0"/>
              <a:t>, ‘Prepare </a:t>
            </a:r>
            <a:r>
              <a:rPr lang="en-US" i="1" dirty="0"/>
              <a:t>something for my supper, and gird yourself and </a:t>
            </a:r>
            <a:r>
              <a:rPr lang="en-US" b="1" i="1" u="sng" dirty="0"/>
              <a:t>serve me till</a:t>
            </a:r>
            <a:r>
              <a:rPr lang="en-US" b="1" i="1" dirty="0"/>
              <a:t> I have eaten and drunk, and </a:t>
            </a:r>
            <a:r>
              <a:rPr lang="en-US" b="1" i="1" u="sng" dirty="0"/>
              <a:t>afterward you</a:t>
            </a:r>
            <a:r>
              <a:rPr lang="en-US" b="1" i="1" dirty="0"/>
              <a:t> will eat and </a:t>
            </a:r>
            <a:r>
              <a:rPr lang="en-US" b="1" i="1" dirty="0" smtClean="0"/>
              <a:t>drink</a:t>
            </a:r>
            <a:r>
              <a:rPr lang="en-US" i="1" dirty="0" smtClean="0"/>
              <a:t>’?  Does </a:t>
            </a:r>
            <a:r>
              <a:rPr lang="en-US" i="1" dirty="0"/>
              <a:t>he </a:t>
            </a:r>
            <a:r>
              <a:rPr lang="en-US" b="1" i="1" dirty="0"/>
              <a:t>thank that servant because he did the things that </a:t>
            </a:r>
            <a:r>
              <a:rPr lang="en-US" b="1" i="1" dirty="0" smtClean="0"/>
              <a:t>were commanded </a:t>
            </a:r>
            <a:r>
              <a:rPr lang="en-US" b="1" i="1" dirty="0"/>
              <a:t>him? </a:t>
            </a:r>
            <a:r>
              <a:rPr lang="en-US" b="1" i="1" dirty="0" smtClean="0"/>
              <a:t> </a:t>
            </a:r>
            <a:r>
              <a:rPr lang="en-US" b="1" i="1" u="sng" dirty="0" smtClean="0"/>
              <a:t>I </a:t>
            </a:r>
            <a:r>
              <a:rPr lang="en-US" b="1" i="1" u="sng" dirty="0"/>
              <a:t>think </a:t>
            </a:r>
            <a:r>
              <a:rPr lang="en-US" b="1" i="1" u="sng" dirty="0" smtClean="0"/>
              <a:t>not</a:t>
            </a:r>
            <a:r>
              <a:rPr lang="en-US" b="1" i="1" dirty="0" smtClean="0"/>
              <a:t>.  </a:t>
            </a:r>
            <a:r>
              <a:rPr lang="en-US" b="1" i="1" u="sng" dirty="0" smtClean="0"/>
              <a:t>So </a:t>
            </a:r>
            <a:r>
              <a:rPr lang="en-US" b="1" i="1" u="sng" dirty="0"/>
              <a:t>likewise you</a:t>
            </a:r>
            <a:r>
              <a:rPr lang="en-US" i="1" dirty="0"/>
              <a:t>, when you have done </a:t>
            </a:r>
            <a:r>
              <a:rPr lang="en-US" b="1" i="1" dirty="0"/>
              <a:t>all those things which you are commanded</a:t>
            </a:r>
            <a:r>
              <a:rPr lang="en-US" i="1" dirty="0"/>
              <a:t>, </a:t>
            </a:r>
            <a:r>
              <a:rPr lang="en-US" i="1" dirty="0" smtClean="0"/>
              <a:t>say, ‘</a:t>
            </a:r>
            <a:r>
              <a:rPr lang="en-US" b="1" i="1" dirty="0" smtClean="0"/>
              <a:t>We </a:t>
            </a:r>
            <a:r>
              <a:rPr lang="en-US" b="1" i="1" dirty="0"/>
              <a:t>are unprofitable servants. We have done </a:t>
            </a:r>
            <a:r>
              <a:rPr lang="en-US" b="1" i="1" u="sng" dirty="0"/>
              <a:t>what was our duty to do</a:t>
            </a:r>
            <a:r>
              <a:rPr lang="en-US" i="1" dirty="0" smtClean="0"/>
              <a:t>.’” </a:t>
            </a:r>
            <a:r>
              <a:rPr lang="en-US" dirty="0"/>
              <a:t>(</a:t>
            </a:r>
            <a:r>
              <a:rPr lang="en-US" b="1" dirty="0">
                <a:solidFill>
                  <a:schemeClr val="tx2"/>
                </a:solidFill>
              </a:rPr>
              <a:t>Luke </a:t>
            </a:r>
            <a:r>
              <a:rPr lang="en-US" b="1" dirty="0" smtClean="0">
                <a:solidFill>
                  <a:schemeClr val="tx2"/>
                </a:solidFill>
              </a:rPr>
              <a:t>17:5-10</a:t>
            </a:r>
            <a:r>
              <a:rPr lang="en-US" dirty="0" smtClean="0"/>
              <a:t>)</a:t>
            </a:r>
            <a:endParaRPr lang="en-US" dirty="0"/>
          </a:p>
        </p:txBody>
      </p:sp>
      <p:sp>
        <p:nvSpPr>
          <p:cNvPr id="3" name="Title 2"/>
          <p:cNvSpPr>
            <a:spLocks noGrp="1"/>
          </p:cNvSpPr>
          <p:nvPr>
            <p:ph type="title"/>
          </p:nvPr>
        </p:nvSpPr>
        <p:spPr/>
        <p:txBody>
          <a:bodyPr/>
          <a:lstStyle/>
          <a:p>
            <a:r>
              <a:rPr lang="en-US" dirty="0" smtClean="0"/>
              <a:t>Who Serves Who?</a:t>
            </a:r>
            <a:endParaRPr lang="en-US" dirty="0"/>
          </a:p>
        </p:txBody>
      </p:sp>
    </p:spTree>
    <p:extLst>
      <p:ext uri="{BB962C8B-B14F-4D97-AF65-F5344CB8AC3E}">
        <p14:creationId xmlns:p14="http://schemas.microsoft.com/office/powerpoint/2010/main" val="157282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5000"/>
              </a:lnSpc>
              <a:spcBef>
                <a:spcPts val="0"/>
              </a:spcBef>
            </a:pPr>
            <a:r>
              <a:rPr lang="en-US" b="1" i="1" dirty="0"/>
              <a:t>God</a:t>
            </a:r>
            <a:r>
              <a:rPr lang="en-US" dirty="0"/>
              <a:t> sent him to </a:t>
            </a:r>
            <a:r>
              <a:rPr lang="en-US" dirty="0" err="1"/>
              <a:t>Jezreel</a:t>
            </a:r>
            <a:r>
              <a:rPr lang="en-US" dirty="0"/>
              <a:t>, but </a:t>
            </a:r>
            <a:r>
              <a:rPr lang="en-US" b="1" i="1" dirty="0" smtClean="0"/>
              <a:t>Elijah</a:t>
            </a:r>
            <a:r>
              <a:rPr lang="en-US" dirty="0" smtClean="0"/>
              <a:t> </a:t>
            </a:r>
            <a:r>
              <a:rPr lang="en-US" i="1" dirty="0" smtClean="0"/>
              <a:t>“ran </a:t>
            </a:r>
            <a:r>
              <a:rPr lang="en-US" i="1" dirty="0"/>
              <a:t>for </a:t>
            </a:r>
            <a:r>
              <a:rPr lang="en-US" b="1" i="1" u="sng" dirty="0"/>
              <a:t>his life</a:t>
            </a:r>
            <a:r>
              <a:rPr lang="en-US" i="1" dirty="0"/>
              <a:t>”</a:t>
            </a:r>
            <a:r>
              <a:rPr lang="en-US" dirty="0"/>
              <a:t> (</a:t>
            </a:r>
            <a:r>
              <a:rPr lang="en-US" b="1" dirty="0">
                <a:solidFill>
                  <a:schemeClr val="tx2"/>
                </a:solidFill>
              </a:rPr>
              <a:t>18:46; 19:3</a:t>
            </a:r>
            <a:r>
              <a:rPr lang="en-US" dirty="0" smtClean="0"/>
              <a:t>).</a:t>
            </a:r>
          </a:p>
          <a:p>
            <a:pPr>
              <a:lnSpc>
                <a:spcPct val="95000"/>
              </a:lnSpc>
              <a:spcBef>
                <a:spcPts val="0"/>
              </a:spcBef>
            </a:pPr>
            <a:r>
              <a:rPr lang="en-US" b="1" i="1" dirty="0" smtClean="0"/>
              <a:t>Elijah</a:t>
            </a:r>
            <a:r>
              <a:rPr lang="en-US" dirty="0" smtClean="0"/>
              <a:t> judged </a:t>
            </a:r>
            <a:r>
              <a:rPr lang="en-US" i="1" dirty="0" smtClean="0"/>
              <a:t>“it was </a:t>
            </a:r>
            <a:r>
              <a:rPr lang="en-US" b="1" i="1" dirty="0" smtClean="0"/>
              <a:t>enough</a:t>
            </a:r>
            <a:r>
              <a:rPr lang="en-US" i="1" dirty="0" smtClean="0"/>
              <a:t>”</a:t>
            </a:r>
            <a:r>
              <a:rPr lang="en-US" dirty="0" smtClean="0"/>
              <a:t>, but he was </a:t>
            </a:r>
            <a:r>
              <a:rPr lang="en-US" b="1" i="1" u="sng" dirty="0" smtClean="0"/>
              <a:t>God’s</a:t>
            </a:r>
            <a:r>
              <a:rPr lang="en-US" dirty="0" smtClean="0"/>
              <a:t> </a:t>
            </a:r>
            <a:r>
              <a:rPr lang="en-US" b="1" i="1" dirty="0" smtClean="0"/>
              <a:t>servant</a:t>
            </a:r>
            <a:r>
              <a:rPr lang="en-US" dirty="0" smtClean="0"/>
              <a:t>!</a:t>
            </a:r>
            <a:endParaRPr lang="en-US" dirty="0"/>
          </a:p>
          <a:p>
            <a:pPr>
              <a:lnSpc>
                <a:spcPct val="95000"/>
              </a:lnSpc>
              <a:spcBef>
                <a:spcPts val="0"/>
              </a:spcBef>
            </a:pPr>
            <a:r>
              <a:rPr lang="en-US" dirty="0" smtClean="0"/>
              <a:t>God commissions </a:t>
            </a:r>
            <a:r>
              <a:rPr lang="en-US" b="1" i="1" dirty="0" smtClean="0"/>
              <a:t>start</a:t>
            </a:r>
            <a:r>
              <a:rPr lang="en-US" dirty="0" smtClean="0"/>
              <a:t> and </a:t>
            </a:r>
            <a:r>
              <a:rPr lang="en-US" b="1" i="1" dirty="0" smtClean="0"/>
              <a:t>stop</a:t>
            </a:r>
            <a:r>
              <a:rPr lang="en-US" dirty="0" smtClean="0"/>
              <a:t> of our work (</a:t>
            </a:r>
            <a:r>
              <a:rPr lang="en-US" b="1" dirty="0" smtClean="0">
                <a:solidFill>
                  <a:schemeClr val="tx2"/>
                </a:solidFill>
              </a:rPr>
              <a:t>II Kin. </a:t>
            </a:r>
            <a:r>
              <a:rPr lang="en-US" b="1" dirty="0">
                <a:solidFill>
                  <a:schemeClr val="tx2"/>
                </a:solidFill>
              </a:rPr>
              <a:t>13:14-19</a:t>
            </a:r>
            <a:r>
              <a:rPr lang="en-US" dirty="0" smtClean="0"/>
              <a:t>).</a:t>
            </a:r>
          </a:p>
          <a:p>
            <a:pPr>
              <a:lnSpc>
                <a:spcPct val="95000"/>
              </a:lnSpc>
              <a:spcBef>
                <a:spcPts val="0"/>
              </a:spcBef>
            </a:pPr>
            <a:r>
              <a:rPr lang="en-US" dirty="0" smtClean="0"/>
              <a:t>What if God commanded </a:t>
            </a:r>
            <a:r>
              <a:rPr lang="en-US" b="1" i="1" dirty="0" smtClean="0"/>
              <a:t>us</a:t>
            </a:r>
            <a:r>
              <a:rPr lang="en-US" dirty="0" smtClean="0"/>
              <a:t> serve like </a:t>
            </a:r>
            <a:r>
              <a:rPr lang="en-US" b="1" i="1" dirty="0" smtClean="0"/>
              <a:t>Paul</a:t>
            </a:r>
            <a:r>
              <a:rPr lang="en-US" dirty="0" smtClean="0"/>
              <a:t> (</a:t>
            </a:r>
            <a:r>
              <a:rPr lang="en-US" b="1" dirty="0" smtClean="0">
                <a:solidFill>
                  <a:schemeClr val="tx2"/>
                </a:solidFill>
              </a:rPr>
              <a:t>II Cor. 11:23-30</a:t>
            </a:r>
            <a:r>
              <a:rPr lang="en-US" dirty="0" smtClean="0"/>
              <a:t>)?</a:t>
            </a:r>
          </a:p>
          <a:p>
            <a:pPr>
              <a:lnSpc>
                <a:spcPct val="95000"/>
              </a:lnSpc>
              <a:spcBef>
                <a:spcPts val="0"/>
              </a:spcBef>
            </a:pPr>
            <a:r>
              <a:rPr lang="en-US" dirty="0" smtClean="0"/>
              <a:t>What if God commanded </a:t>
            </a:r>
            <a:r>
              <a:rPr lang="en-US" b="1" i="1" dirty="0" smtClean="0"/>
              <a:t>us</a:t>
            </a:r>
            <a:r>
              <a:rPr lang="en-US" dirty="0" smtClean="0"/>
              <a:t> serve like </a:t>
            </a:r>
            <a:r>
              <a:rPr lang="en-US" b="1" i="1" dirty="0" smtClean="0"/>
              <a:t>Jesus</a:t>
            </a:r>
            <a:r>
              <a:rPr lang="en-US" dirty="0" smtClean="0"/>
              <a:t> (</a:t>
            </a:r>
            <a:r>
              <a:rPr lang="en-US" b="1" dirty="0" smtClean="0">
                <a:solidFill>
                  <a:schemeClr val="tx2"/>
                </a:solidFill>
              </a:rPr>
              <a:t>Isaiah 53</a:t>
            </a:r>
            <a:r>
              <a:rPr lang="en-US" dirty="0" smtClean="0"/>
              <a:t>)?</a:t>
            </a:r>
          </a:p>
          <a:p>
            <a:pPr>
              <a:lnSpc>
                <a:spcPct val="95000"/>
              </a:lnSpc>
              <a:spcBef>
                <a:spcPts val="0"/>
              </a:spcBef>
            </a:pPr>
            <a:r>
              <a:rPr lang="en-US" dirty="0" smtClean="0"/>
              <a:t>What if God commanded </a:t>
            </a:r>
            <a:r>
              <a:rPr lang="en-US" b="1" i="1" dirty="0" smtClean="0"/>
              <a:t>us</a:t>
            </a:r>
            <a:r>
              <a:rPr lang="en-US" dirty="0" smtClean="0"/>
              <a:t> serve like </a:t>
            </a:r>
            <a:r>
              <a:rPr lang="en-US" b="1" i="1" dirty="0" smtClean="0"/>
              <a:t>Job</a:t>
            </a:r>
            <a:r>
              <a:rPr lang="en-US" dirty="0"/>
              <a:t> </a:t>
            </a:r>
            <a:r>
              <a:rPr lang="en-US" dirty="0" smtClean="0"/>
              <a:t>(</a:t>
            </a:r>
            <a:r>
              <a:rPr lang="en-US" b="1" dirty="0" smtClean="0">
                <a:solidFill>
                  <a:schemeClr val="tx2"/>
                </a:solidFill>
              </a:rPr>
              <a:t>James 5:11</a:t>
            </a:r>
            <a:r>
              <a:rPr lang="en-US" dirty="0" smtClean="0"/>
              <a:t>)?</a:t>
            </a:r>
          </a:p>
          <a:p>
            <a:pPr>
              <a:lnSpc>
                <a:spcPct val="95000"/>
              </a:lnSpc>
              <a:spcBef>
                <a:spcPts val="0"/>
              </a:spcBef>
            </a:pPr>
            <a:r>
              <a:rPr lang="en-US" dirty="0" smtClean="0"/>
              <a:t>What if God commanded </a:t>
            </a:r>
            <a:r>
              <a:rPr lang="en-US" b="1" i="1" dirty="0" smtClean="0"/>
              <a:t>us</a:t>
            </a:r>
            <a:r>
              <a:rPr lang="en-US" dirty="0" smtClean="0"/>
              <a:t> to </a:t>
            </a:r>
            <a:r>
              <a:rPr lang="en-US" b="1" i="1" dirty="0" smtClean="0"/>
              <a:t>serve</a:t>
            </a:r>
            <a:r>
              <a:rPr lang="en-US" dirty="0" smtClean="0"/>
              <a:t>, who are </a:t>
            </a:r>
            <a:r>
              <a:rPr lang="en-US" b="1" i="1" dirty="0" smtClean="0"/>
              <a:t>we</a:t>
            </a:r>
            <a:r>
              <a:rPr lang="en-US" dirty="0" smtClean="0"/>
              <a:t> to question?</a:t>
            </a:r>
          </a:p>
          <a:p>
            <a:pPr>
              <a:lnSpc>
                <a:spcPct val="95000"/>
              </a:lnSpc>
              <a:spcBef>
                <a:spcPts val="0"/>
              </a:spcBef>
            </a:pPr>
            <a:r>
              <a:rPr lang="en-US" dirty="0" smtClean="0"/>
              <a:t>God </a:t>
            </a:r>
            <a:r>
              <a:rPr lang="en-US" b="1" i="1" dirty="0" smtClean="0"/>
              <a:t>cares</a:t>
            </a:r>
            <a:r>
              <a:rPr lang="en-US" dirty="0" smtClean="0"/>
              <a:t> for us, </a:t>
            </a:r>
            <a:r>
              <a:rPr lang="en-US" b="1" i="1" dirty="0" smtClean="0"/>
              <a:t>wants</a:t>
            </a:r>
            <a:r>
              <a:rPr lang="en-US" dirty="0" smtClean="0"/>
              <a:t> us to </a:t>
            </a:r>
            <a:r>
              <a:rPr lang="en-US" b="1" i="1" dirty="0" smtClean="0"/>
              <a:t>pray</a:t>
            </a:r>
            <a:r>
              <a:rPr lang="en-US" dirty="0" smtClean="0"/>
              <a:t>, and </a:t>
            </a:r>
            <a:r>
              <a:rPr lang="en-US" b="1" i="1" dirty="0" smtClean="0"/>
              <a:t>cast</a:t>
            </a:r>
            <a:r>
              <a:rPr lang="en-US" dirty="0" smtClean="0"/>
              <a:t> our cares on Him (</a:t>
            </a:r>
            <a:r>
              <a:rPr lang="en-US" b="1" dirty="0" smtClean="0">
                <a:solidFill>
                  <a:schemeClr val="tx2"/>
                </a:solidFill>
              </a:rPr>
              <a:t>I Pet. 5:7; Luke 18:1-8; I The. 5:17; Mat. 6:25-34; 7:7-11</a:t>
            </a:r>
            <a:r>
              <a:rPr lang="en-US" dirty="0" smtClean="0"/>
              <a:t>)!</a:t>
            </a:r>
          </a:p>
          <a:p>
            <a:pPr>
              <a:lnSpc>
                <a:spcPct val="95000"/>
              </a:lnSpc>
              <a:spcBef>
                <a:spcPts val="0"/>
              </a:spcBef>
            </a:pPr>
            <a:r>
              <a:rPr lang="en-US" dirty="0" smtClean="0"/>
              <a:t>But, if </a:t>
            </a:r>
            <a:r>
              <a:rPr lang="en-US" dirty="0" smtClean="0"/>
              <a:t>our prayers’ </a:t>
            </a:r>
            <a:r>
              <a:rPr lang="en-US" dirty="0" smtClean="0"/>
              <a:t>answer is, </a:t>
            </a:r>
            <a:r>
              <a:rPr lang="en-US" i="1" dirty="0" smtClean="0"/>
              <a:t>“my grace is sufficient for you”</a:t>
            </a:r>
            <a:r>
              <a:rPr lang="en-US" dirty="0" smtClean="0"/>
              <a:t>, will we </a:t>
            </a:r>
            <a:r>
              <a:rPr lang="en-US" i="1" dirty="0" smtClean="0"/>
              <a:t>“boast in our infirmities”</a:t>
            </a:r>
            <a:r>
              <a:rPr lang="en-US" dirty="0" smtClean="0"/>
              <a:t> (</a:t>
            </a:r>
            <a:r>
              <a:rPr lang="en-US" b="1" dirty="0" smtClean="0">
                <a:solidFill>
                  <a:schemeClr val="tx2"/>
                </a:solidFill>
              </a:rPr>
              <a:t>II Corinthians 12:7-10</a:t>
            </a:r>
            <a:r>
              <a:rPr lang="en-US" dirty="0" smtClean="0"/>
              <a:t>)?</a:t>
            </a:r>
            <a:endParaRPr lang="en-US" dirty="0"/>
          </a:p>
        </p:txBody>
      </p:sp>
      <p:sp>
        <p:nvSpPr>
          <p:cNvPr id="3" name="Title 2"/>
          <p:cNvSpPr>
            <a:spLocks noGrp="1"/>
          </p:cNvSpPr>
          <p:nvPr>
            <p:ph type="title"/>
          </p:nvPr>
        </p:nvSpPr>
        <p:spPr/>
        <p:txBody>
          <a:bodyPr/>
          <a:lstStyle/>
          <a:p>
            <a:r>
              <a:rPr lang="en-US" dirty="0" smtClean="0"/>
              <a:t>Who Determines </a:t>
            </a:r>
            <a:r>
              <a:rPr lang="en-US" i="1" dirty="0" smtClean="0"/>
              <a:t>“Enough”</a:t>
            </a:r>
            <a:r>
              <a:rPr lang="en-US" dirty="0" smtClean="0"/>
              <a:t>?</a:t>
            </a:r>
            <a:endParaRPr lang="en-US" dirty="0"/>
          </a:p>
        </p:txBody>
      </p:sp>
    </p:spTree>
    <p:extLst>
      <p:ext uri="{BB962C8B-B14F-4D97-AF65-F5344CB8AC3E}">
        <p14:creationId xmlns:p14="http://schemas.microsoft.com/office/powerpoint/2010/main" val="429410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Effect transition="in" filter="fade">
                                      <p:cBhvr>
                                        <p:cTn id="1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95000"/>
              </a:lnSpc>
              <a:buNone/>
            </a:pPr>
            <a:r>
              <a:rPr lang="en-US" i="1" dirty="0"/>
              <a:t>Then as he lay and slept under a broom tree, </a:t>
            </a:r>
            <a:r>
              <a:rPr lang="en-US" b="1" i="1" dirty="0"/>
              <a:t>suddenly an angel touched him</a:t>
            </a:r>
            <a:r>
              <a:rPr lang="en-US" i="1" dirty="0"/>
              <a:t>, and said to him, </a:t>
            </a:r>
            <a:r>
              <a:rPr lang="en-US" i="1" dirty="0" smtClean="0"/>
              <a:t>“Arise </a:t>
            </a:r>
            <a:r>
              <a:rPr lang="en-US" i="1" dirty="0"/>
              <a:t>and eat</a:t>
            </a:r>
            <a:r>
              <a:rPr lang="en-US" i="1" dirty="0" smtClean="0"/>
              <a:t>.”  Then </a:t>
            </a:r>
            <a:r>
              <a:rPr lang="en-US" i="1" dirty="0"/>
              <a:t>he looked, and there by his head was </a:t>
            </a:r>
            <a:r>
              <a:rPr lang="en-US" b="1" i="1" dirty="0"/>
              <a:t>a cake baked on coals, and a jar of water</a:t>
            </a:r>
            <a:r>
              <a:rPr lang="en-US" i="1" dirty="0"/>
              <a:t>. So he ate and drank, and lay down again</a:t>
            </a:r>
            <a:r>
              <a:rPr lang="en-US" i="1" dirty="0" smtClean="0"/>
              <a:t>.  And </a:t>
            </a:r>
            <a:r>
              <a:rPr lang="en-US" b="1" i="1" dirty="0"/>
              <a:t>the angel of the LORD came back </a:t>
            </a:r>
            <a:r>
              <a:rPr lang="en-US" b="1" i="1" u="sng" dirty="0"/>
              <a:t>the second time</a:t>
            </a:r>
            <a:r>
              <a:rPr lang="en-US" i="1" dirty="0"/>
              <a:t>, and touched him, and said, </a:t>
            </a:r>
            <a:r>
              <a:rPr lang="en-US" i="1" dirty="0" smtClean="0"/>
              <a:t>“</a:t>
            </a:r>
            <a:r>
              <a:rPr lang="en-US" b="1" i="1" dirty="0" smtClean="0"/>
              <a:t>Arise </a:t>
            </a:r>
            <a:r>
              <a:rPr lang="en-US" b="1" i="1" dirty="0"/>
              <a:t>and eat, because </a:t>
            </a:r>
            <a:r>
              <a:rPr lang="en-US" b="1" i="1" u="sng" dirty="0"/>
              <a:t>the journey is too great for you</a:t>
            </a:r>
            <a:r>
              <a:rPr lang="en-US" i="1" dirty="0" smtClean="0"/>
              <a:t>.”  So </a:t>
            </a:r>
            <a:r>
              <a:rPr lang="en-US" i="1" dirty="0"/>
              <a:t>he arose, and ate and drank; and he </a:t>
            </a:r>
            <a:r>
              <a:rPr lang="en-US" b="1" i="1" dirty="0"/>
              <a:t>went in the strength of that food </a:t>
            </a:r>
            <a:r>
              <a:rPr lang="en-US" i="1" dirty="0"/>
              <a:t>forty days and forty nights as far as </a:t>
            </a:r>
            <a:r>
              <a:rPr lang="en-US" i="1" dirty="0" err="1"/>
              <a:t>Horeb</a:t>
            </a:r>
            <a:r>
              <a:rPr lang="en-US" i="1" dirty="0"/>
              <a:t>, the mountain of God</a:t>
            </a:r>
            <a:r>
              <a:rPr lang="en-US" i="1" dirty="0" smtClean="0"/>
              <a:t>.   And </a:t>
            </a:r>
            <a:r>
              <a:rPr lang="en-US" i="1" dirty="0"/>
              <a:t>there he went into a cave, and spent the night in that place; and behold, </a:t>
            </a:r>
            <a:r>
              <a:rPr lang="en-US" b="1" i="1" dirty="0"/>
              <a:t>the word of the LORD came to him</a:t>
            </a:r>
            <a:r>
              <a:rPr lang="en-US" i="1" dirty="0"/>
              <a:t>, and He said to him, </a:t>
            </a:r>
            <a:r>
              <a:rPr lang="en-US" i="1" dirty="0" smtClean="0"/>
              <a:t>“</a:t>
            </a:r>
            <a:r>
              <a:rPr lang="en-US" b="1" i="1" dirty="0" smtClean="0"/>
              <a:t>What </a:t>
            </a:r>
            <a:r>
              <a:rPr lang="en-US" b="1" i="1" dirty="0"/>
              <a:t>are </a:t>
            </a:r>
            <a:r>
              <a:rPr lang="en-US" b="1" i="1" u="sng" dirty="0"/>
              <a:t>you</a:t>
            </a:r>
            <a:r>
              <a:rPr lang="en-US" b="1" i="1" dirty="0"/>
              <a:t> doing </a:t>
            </a:r>
            <a:r>
              <a:rPr lang="en-US" b="1" i="1" u="sng" dirty="0"/>
              <a:t>here</a:t>
            </a:r>
            <a:r>
              <a:rPr lang="en-US" b="1" i="1" dirty="0"/>
              <a:t>, Elijah</a:t>
            </a:r>
            <a:r>
              <a:rPr lang="en-US" b="1" i="1" dirty="0" smtClean="0"/>
              <a:t>?</a:t>
            </a:r>
            <a:r>
              <a:rPr lang="en-US" i="1" dirty="0" smtClean="0"/>
              <a:t>” </a:t>
            </a:r>
            <a:r>
              <a:rPr lang="en-US" dirty="0"/>
              <a:t>(</a:t>
            </a:r>
            <a:r>
              <a:rPr lang="en-US" b="1" dirty="0">
                <a:solidFill>
                  <a:schemeClr val="tx2"/>
                </a:solidFill>
              </a:rPr>
              <a:t>I Kings </a:t>
            </a:r>
            <a:r>
              <a:rPr lang="en-US" b="1" dirty="0" smtClean="0">
                <a:solidFill>
                  <a:schemeClr val="tx2"/>
                </a:solidFill>
              </a:rPr>
              <a:t>19:5-9</a:t>
            </a:r>
            <a:r>
              <a:rPr lang="en-US" dirty="0" smtClean="0"/>
              <a:t>)</a:t>
            </a:r>
            <a:endParaRPr lang="en-US" dirty="0"/>
          </a:p>
        </p:txBody>
      </p:sp>
      <p:sp>
        <p:nvSpPr>
          <p:cNvPr id="3" name="Title 2"/>
          <p:cNvSpPr>
            <a:spLocks noGrp="1"/>
          </p:cNvSpPr>
          <p:nvPr>
            <p:ph type="title"/>
          </p:nvPr>
        </p:nvSpPr>
        <p:spPr/>
        <p:txBody>
          <a:bodyPr/>
          <a:lstStyle/>
          <a:p>
            <a:r>
              <a:rPr lang="en-US" i="1" dirty="0" smtClean="0"/>
              <a:t>“God, Rich in Mercy”</a:t>
            </a:r>
            <a:endParaRPr lang="en-US" i="1" dirty="0"/>
          </a:p>
        </p:txBody>
      </p:sp>
    </p:spTree>
    <p:extLst>
      <p:ext uri="{BB962C8B-B14F-4D97-AF65-F5344CB8AC3E}">
        <p14:creationId xmlns:p14="http://schemas.microsoft.com/office/powerpoint/2010/main" val="253772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smtClean="0"/>
              <a:t>Required</a:t>
            </a:r>
            <a:r>
              <a:rPr lang="en-US" dirty="0" smtClean="0"/>
              <a:t> an answer for Elijah’s fleeing to wilderness (</a:t>
            </a:r>
            <a:r>
              <a:rPr lang="en-US" b="1" dirty="0" smtClean="0">
                <a:solidFill>
                  <a:schemeClr val="tx2"/>
                </a:solidFill>
              </a:rPr>
              <a:t>19:9, 13</a:t>
            </a:r>
            <a:r>
              <a:rPr lang="en-US" dirty="0" smtClean="0"/>
              <a:t>).</a:t>
            </a:r>
          </a:p>
          <a:p>
            <a:r>
              <a:rPr lang="en-US" dirty="0" smtClean="0"/>
              <a:t>However, </a:t>
            </a:r>
            <a:r>
              <a:rPr lang="en-US" dirty="0" smtClean="0"/>
              <a:t>God did </a:t>
            </a:r>
            <a:r>
              <a:rPr lang="en-US" b="1" i="1" dirty="0" smtClean="0"/>
              <a:t>not</a:t>
            </a:r>
            <a:r>
              <a:rPr lang="en-US" dirty="0" smtClean="0"/>
              <a:t> destroy, punish, or afflict Elijah (</a:t>
            </a:r>
            <a:r>
              <a:rPr lang="en-US" b="1" dirty="0" smtClean="0">
                <a:solidFill>
                  <a:schemeClr val="tx2"/>
                </a:solidFill>
              </a:rPr>
              <a:t>19:3, 9</a:t>
            </a:r>
            <a:r>
              <a:rPr lang="en-US" dirty="0" smtClean="0"/>
              <a:t>).</a:t>
            </a:r>
          </a:p>
          <a:p>
            <a:r>
              <a:rPr lang="en-US" b="1" i="1" dirty="0" smtClean="0"/>
              <a:t>Disregarded</a:t>
            </a:r>
            <a:r>
              <a:rPr lang="en-US" dirty="0" smtClean="0"/>
              <a:t> Elijah’s prayer for death (</a:t>
            </a:r>
            <a:r>
              <a:rPr lang="en-US" b="1" dirty="0" smtClean="0">
                <a:solidFill>
                  <a:schemeClr val="tx2"/>
                </a:solidFill>
              </a:rPr>
              <a:t>19:4</a:t>
            </a:r>
            <a:r>
              <a:rPr lang="en-US" dirty="0" smtClean="0"/>
              <a:t>).</a:t>
            </a:r>
          </a:p>
          <a:p>
            <a:r>
              <a:rPr lang="en-US" dirty="0" smtClean="0"/>
              <a:t>Miraculously </a:t>
            </a:r>
            <a:r>
              <a:rPr lang="en-US" b="1" i="1" dirty="0" smtClean="0"/>
              <a:t>sustained</a:t>
            </a:r>
            <a:r>
              <a:rPr lang="en-US" dirty="0" smtClean="0"/>
              <a:t> </a:t>
            </a:r>
            <a:r>
              <a:rPr lang="en-US" b="1" i="1" u="sng" dirty="0" smtClean="0"/>
              <a:t>twice</a:t>
            </a:r>
            <a:r>
              <a:rPr lang="en-US" dirty="0" smtClean="0"/>
              <a:t> Elijah during escape (</a:t>
            </a:r>
            <a:r>
              <a:rPr lang="en-US" b="1" dirty="0" smtClean="0">
                <a:solidFill>
                  <a:schemeClr val="tx2"/>
                </a:solidFill>
              </a:rPr>
              <a:t>19:5-7</a:t>
            </a:r>
            <a:r>
              <a:rPr lang="en-US" dirty="0" smtClean="0"/>
              <a:t>).</a:t>
            </a:r>
          </a:p>
          <a:p>
            <a:r>
              <a:rPr lang="en-US" dirty="0" smtClean="0"/>
              <a:t>Kindly </a:t>
            </a:r>
            <a:r>
              <a:rPr lang="en-US" b="1" i="1" dirty="0" smtClean="0"/>
              <a:t>listened</a:t>
            </a:r>
            <a:r>
              <a:rPr lang="en-US" dirty="0" smtClean="0"/>
              <a:t> to Elijah’s answer </a:t>
            </a:r>
            <a:r>
              <a:rPr lang="en-US" b="1" i="1" u="sng" dirty="0" smtClean="0"/>
              <a:t>twice</a:t>
            </a:r>
            <a:r>
              <a:rPr lang="en-US" dirty="0" smtClean="0"/>
              <a:t> (</a:t>
            </a:r>
            <a:r>
              <a:rPr lang="en-US" b="1" dirty="0" smtClean="0">
                <a:solidFill>
                  <a:schemeClr val="tx2"/>
                </a:solidFill>
              </a:rPr>
              <a:t>19:11-12, 17-18</a:t>
            </a:r>
            <a:r>
              <a:rPr lang="en-US" dirty="0" smtClean="0"/>
              <a:t>).</a:t>
            </a:r>
          </a:p>
          <a:p>
            <a:r>
              <a:rPr lang="en-US" b="1" dirty="0" smtClean="0">
                <a:solidFill>
                  <a:schemeClr val="tx2"/>
                </a:solidFill>
              </a:rPr>
              <a:t>Consistent Character of God:</a:t>
            </a:r>
            <a:r>
              <a:rPr lang="en-US" dirty="0" smtClean="0"/>
              <a:t>  </a:t>
            </a:r>
            <a:r>
              <a:rPr lang="en-US" dirty="0" smtClean="0"/>
              <a:t>Job, David, Jonah, Habakkuk, John the Baptist, Peter, Paul, Manasseh, etc. …</a:t>
            </a:r>
          </a:p>
          <a:p>
            <a:r>
              <a:rPr lang="en-US" b="1" i="1" dirty="0" smtClean="0"/>
              <a:t>Sympathetic</a:t>
            </a:r>
            <a:r>
              <a:rPr lang="en-US" dirty="0" smtClean="0"/>
              <a:t> to our weaknesses (</a:t>
            </a:r>
            <a:r>
              <a:rPr lang="en-US" b="1" dirty="0" smtClean="0">
                <a:solidFill>
                  <a:schemeClr val="tx2"/>
                </a:solidFill>
              </a:rPr>
              <a:t>Hebrews 4:15; Hosea 11:8</a:t>
            </a:r>
            <a:r>
              <a:rPr lang="en-US" dirty="0" smtClean="0"/>
              <a:t>).</a:t>
            </a:r>
            <a:endParaRPr lang="en-US" dirty="0"/>
          </a:p>
        </p:txBody>
      </p:sp>
      <p:sp>
        <p:nvSpPr>
          <p:cNvPr id="3" name="Title 2"/>
          <p:cNvSpPr>
            <a:spLocks noGrp="1"/>
          </p:cNvSpPr>
          <p:nvPr>
            <p:ph type="title"/>
          </p:nvPr>
        </p:nvSpPr>
        <p:spPr/>
        <p:txBody>
          <a:bodyPr/>
          <a:lstStyle/>
          <a:p>
            <a:r>
              <a:rPr lang="en-US" dirty="0" smtClean="0"/>
              <a:t>The Longsuffering God</a:t>
            </a:r>
            <a:endParaRPr lang="en-US" dirty="0"/>
          </a:p>
        </p:txBody>
      </p:sp>
    </p:spTree>
    <p:extLst>
      <p:ext uri="{BB962C8B-B14F-4D97-AF65-F5344CB8AC3E}">
        <p14:creationId xmlns:p14="http://schemas.microsoft.com/office/powerpoint/2010/main" val="365786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95000"/>
              </a:lnSpc>
              <a:spcBef>
                <a:spcPts val="0"/>
              </a:spcBef>
              <a:buNone/>
            </a:pPr>
            <a:r>
              <a:rPr lang="en-US" i="1" dirty="0"/>
              <a:t>For </a:t>
            </a:r>
            <a:r>
              <a:rPr lang="en-US" b="1" dirty="0"/>
              <a:t>we do </a:t>
            </a:r>
            <a:r>
              <a:rPr lang="en-US" b="1" u="sng" dirty="0"/>
              <a:t>not</a:t>
            </a:r>
            <a:r>
              <a:rPr lang="en-US" b="1" dirty="0"/>
              <a:t> have </a:t>
            </a:r>
            <a:r>
              <a:rPr lang="en-US" i="1" dirty="0"/>
              <a:t>a High Priest </a:t>
            </a:r>
            <a:r>
              <a:rPr lang="en-US" b="1" i="1" dirty="0"/>
              <a:t>who </a:t>
            </a:r>
            <a:r>
              <a:rPr lang="en-US" b="1" i="1" u="sng" dirty="0"/>
              <a:t>cannot </a:t>
            </a:r>
            <a:r>
              <a:rPr lang="en-US" b="1" i="1" u="sng" dirty="0">
                <a:solidFill>
                  <a:schemeClr val="tx2"/>
                </a:solidFill>
              </a:rPr>
              <a:t>sympathize</a:t>
            </a:r>
            <a:r>
              <a:rPr lang="en-US" b="1" i="1" dirty="0">
                <a:solidFill>
                  <a:schemeClr val="tx2"/>
                </a:solidFill>
              </a:rPr>
              <a:t> </a:t>
            </a:r>
            <a:r>
              <a:rPr lang="en-US" b="1" i="1" dirty="0"/>
              <a:t>with our weaknesses</a:t>
            </a:r>
            <a:r>
              <a:rPr lang="en-US" i="1" dirty="0"/>
              <a:t>, but was in </a:t>
            </a:r>
            <a:r>
              <a:rPr lang="en-US" b="1" i="1" u="sng" dirty="0"/>
              <a:t>all points tempted as we</a:t>
            </a:r>
            <a:r>
              <a:rPr lang="en-US" b="1" i="1" dirty="0"/>
              <a:t> are, yet without sin</a:t>
            </a:r>
            <a:r>
              <a:rPr lang="en-US" i="1" dirty="0" smtClean="0"/>
              <a:t>.  Let </a:t>
            </a:r>
            <a:r>
              <a:rPr lang="en-US" i="1" dirty="0"/>
              <a:t>us </a:t>
            </a:r>
            <a:r>
              <a:rPr lang="en-US" b="1" i="1" dirty="0"/>
              <a:t>therefore come </a:t>
            </a:r>
            <a:r>
              <a:rPr lang="en-US" b="1" i="1" u="sng" dirty="0"/>
              <a:t>boldly</a:t>
            </a:r>
            <a:r>
              <a:rPr lang="en-US" b="1" i="1" dirty="0"/>
              <a:t> to the throne of </a:t>
            </a:r>
            <a:r>
              <a:rPr lang="en-US" b="1" i="1" u="sng" dirty="0"/>
              <a:t>grace</a:t>
            </a:r>
            <a:r>
              <a:rPr lang="en-US" i="1" dirty="0"/>
              <a:t>, that we may </a:t>
            </a:r>
            <a:r>
              <a:rPr lang="en-US" b="1" i="1" dirty="0"/>
              <a:t>obtain </a:t>
            </a:r>
            <a:r>
              <a:rPr lang="en-US" b="1" i="1" u="sng" dirty="0"/>
              <a:t>mercy</a:t>
            </a:r>
            <a:r>
              <a:rPr lang="en-US" b="1" i="1" dirty="0"/>
              <a:t> and find </a:t>
            </a:r>
            <a:r>
              <a:rPr lang="en-US" b="1" i="1" u="sng" dirty="0"/>
              <a:t>grace</a:t>
            </a:r>
            <a:r>
              <a:rPr lang="en-US" b="1" i="1" dirty="0"/>
              <a:t> to help in time of need</a:t>
            </a:r>
            <a:r>
              <a:rPr lang="en-US" i="1" dirty="0"/>
              <a:t>. </a:t>
            </a:r>
            <a:r>
              <a:rPr lang="en-US" dirty="0"/>
              <a:t>(</a:t>
            </a:r>
            <a:r>
              <a:rPr lang="en-US" b="1" dirty="0">
                <a:solidFill>
                  <a:schemeClr val="tx2"/>
                </a:solidFill>
              </a:rPr>
              <a:t>Hebrews </a:t>
            </a:r>
            <a:r>
              <a:rPr lang="en-US" b="1" dirty="0" smtClean="0">
                <a:solidFill>
                  <a:schemeClr val="tx2"/>
                </a:solidFill>
              </a:rPr>
              <a:t>4:15-16</a:t>
            </a:r>
            <a:r>
              <a:rPr lang="en-US" dirty="0" smtClean="0"/>
              <a:t>)</a:t>
            </a:r>
          </a:p>
          <a:p>
            <a:pPr marL="0" indent="0">
              <a:lnSpc>
                <a:spcPct val="95000"/>
              </a:lnSpc>
              <a:spcBef>
                <a:spcPts val="0"/>
              </a:spcBef>
              <a:buNone/>
            </a:pPr>
            <a:r>
              <a:rPr lang="en-US" b="1" i="1" dirty="0"/>
              <a:t>How can I give you up</a:t>
            </a:r>
            <a:r>
              <a:rPr lang="en-US" i="1" dirty="0"/>
              <a:t>, Ephraim? </a:t>
            </a:r>
            <a:r>
              <a:rPr lang="en-US" b="1" i="1" dirty="0"/>
              <a:t>How can I hand you over</a:t>
            </a:r>
            <a:r>
              <a:rPr lang="en-US" i="1" dirty="0"/>
              <a:t>, Israel? How can I make you like </a:t>
            </a:r>
            <a:r>
              <a:rPr lang="en-US" i="1" dirty="0" err="1"/>
              <a:t>Admah</a:t>
            </a:r>
            <a:r>
              <a:rPr lang="en-US" i="1" dirty="0"/>
              <a:t>? How can I set you like </a:t>
            </a:r>
            <a:r>
              <a:rPr lang="en-US" i="1" dirty="0" err="1"/>
              <a:t>Zeboiim</a:t>
            </a:r>
            <a:r>
              <a:rPr lang="en-US" i="1" dirty="0"/>
              <a:t>? </a:t>
            </a:r>
            <a:r>
              <a:rPr lang="en-US" b="1" i="1" dirty="0"/>
              <a:t>My </a:t>
            </a:r>
            <a:r>
              <a:rPr lang="en-US" b="1" i="1" u="sng" dirty="0"/>
              <a:t>heart </a:t>
            </a:r>
            <a:r>
              <a:rPr lang="en-US" b="1" i="1" u="sng" dirty="0">
                <a:solidFill>
                  <a:schemeClr val="tx2"/>
                </a:solidFill>
              </a:rPr>
              <a:t>churns</a:t>
            </a:r>
            <a:r>
              <a:rPr lang="en-US" b="1" i="1" u="sng" dirty="0"/>
              <a:t> within</a:t>
            </a:r>
            <a:r>
              <a:rPr lang="en-US" b="1" i="1" dirty="0"/>
              <a:t> Me; My </a:t>
            </a:r>
            <a:r>
              <a:rPr lang="en-US" b="1" i="1" u="sng" dirty="0">
                <a:solidFill>
                  <a:schemeClr val="tx2"/>
                </a:solidFill>
              </a:rPr>
              <a:t>sympathy</a:t>
            </a:r>
            <a:r>
              <a:rPr lang="en-US" b="1" i="1" u="sng" dirty="0"/>
              <a:t> is stirred</a:t>
            </a:r>
            <a:r>
              <a:rPr lang="en-US" i="1" dirty="0"/>
              <a:t>. </a:t>
            </a:r>
            <a:r>
              <a:rPr lang="en-US" dirty="0"/>
              <a:t>(</a:t>
            </a:r>
            <a:r>
              <a:rPr lang="en-US" b="1" dirty="0">
                <a:solidFill>
                  <a:schemeClr val="tx2"/>
                </a:solidFill>
              </a:rPr>
              <a:t>Hosea </a:t>
            </a:r>
            <a:r>
              <a:rPr lang="en-US" b="1" dirty="0" smtClean="0">
                <a:solidFill>
                  <a:schemeClr val="tx2"/>
                </a:solidFill>
              </a:rPr>
              <a:t>11:8</a:t>
            </a:r>
            <a:r>
              <a:rPr lang="en-US" dirty="0" smtClean="0"/>
              <a:t>)</a:t>
            </a:r>
            <a:endParaRPr lang="en-US" dirty="0"/>
          </a:p>
          <a:p>
            <a:pPr marL="0" indent="0">
              <a:lnSpc>
                <a:spcPct val="95000"/>
              </a:lnSpc>
              <a:spcBef>
                <a:spcPts val="0"/>
              </a:spcBef>
              <a:buNone/>
            </a:pPr>
            <a:r>
              <a:rPr lang="en-US" b="1" i="1" dirty="0" smtClean="0"/>
              <a:t>As </a:t>
            </a:r>
            <a:r>
              <a:rPr lang="en-US" b="1" i="1" dirty="0"/>
              <a:t>a </a:t>
            </a:r>
            <a:r>
              <a:rPr lang="en-US" b="1" i="1" u="sng" dirty="0"/>
              <a:t>father</a:t>
            </a:r>
            <a:r>
              <a:rPr lang="en-US" b="1" i="1" dirty="0"/>
              <a:t> </a:t>
            </a:r>
            <a:r>
              <a:rPr lang="en-US" b="1" i="1" dirty="0">
                <a:solidFill>
                  <a:schemeClr val="tx2"/>
                </a:solidFill>
              </a:rPr>
              <a:t>pities</a:t>
            </a:r>
            <a:r>
              <a:rPr lang="en-US" b="1" i="1" dirty="0"/>
              <a:t> </a:t>
            </a:r>
            <a:r>
              <a:rPr lang="en-US" b="1" i="1" u="sng" dirty="0"/>
              <a:t>his children</a:t>
            </a:r>
            <a:r>
              <a:rPr lang="en-US" i="1" dirty="0"/>
              <a:t>, So the LORD </a:t>
            </a:r>
            <a:r>
              <a:rPr lang="en-US" b="1" i="1" dirty="0">
                <a:solidFill>
                  <a:schemeClr val="tx2"/>
                </a:solidFill>
              </a:rPr>
              <a:t>pities</a:t>
            </a:r>
            <a:r>
              <a:rPr lang="en-US" i="1" dirty="0">
                <a:solidFill>
                  <a:schemeClr val="tx2"/>
                </a:solidFill>
              </a:rPr>
              <a:t> </a:t>
            </a:r>
            <a:r>
              <a:rPr lang="en-US" i="1" dirty="0"/>
              <a:t>those who fear Him</a:t>
            </a:r>
            <a:r>
              <a:rPr lang="en-US" i="1" dirty="0" smtClean="0"/>
              <a:t>.  </a:t>
            </a:r>
            <a:r>
              <a:rPr lang="en-US" b="1" i="1" dirty="0" smtClean="0"/>
              <a:t>For </a:t>
            </a:r>
            <a:r>
              <a:rPr lang="en-US" b="1" i="1" dirty="0"/>
              <a:t>He knows our frame</a:t>
            </a:r>
            <a:r>
              <a:rPr lang="en-US" i="1" dirty="0"/>
              <a:t>; He remembers that we are dust. </a:t>
            </a:r>
            <a:r>
              <a:rPr lang="en-US" dirty="0"/>
              <a:t>(</a:t>
            </a:r>
            <a:r>
              <a:rPr lang="en-US" b="1" dirty="0">
                <a:solidFill>
                  <a:schemeClr val="tx2"/>
                </a:solidFill>
              </a:rPr>
              <a:t>Psalm </a:t>
            </a:r>
            <a:r>
              <a:rPr lang="en-US" b="1" dirty="0" smtClean="0">
                <a:solidFill>
                  <a:schemeClr val="tx2"/>
                </a:solidFill>
              </a:rPr>
              <a:t>103:13-14</a:t>
            </a:r>
            <a:r>
              <a:rPr lang="en-US" dirty="0" smtClean="0"/>
              <a:t>)</a:t>
            </a:r>
            <a:endParaRPr lang="en-US" dirty="0"/>
          </a:p>
        </p:txBody>
      </p:sp>
      <p:sp>
        <p:nvSpPr>
          <p:cNvPr id="3" name="Title 2"/>
          <p:cNvSpPr>
            <a:spLocks noGrp="1"/>
          </p:cNvSpPr>
          <p:nvPr>
            <p:ph type="title"/>
          </p:nvPr>
        </p:nvSpPr>
        <p:spPr/>
        <p:txBody>
          <a:bodyPr/>
          <a:lstStyle/>
          <a:p>
            <a:r>
              <a:rPr lang="en-US" dirty="0" smtClean="0"/>
              <a:t>The Sympathetic God</a:t>
            </a:r>
            <a:endParaRPr lang="en-US" dirty="0"/>
          </a:p>
        </p:txBody>
      </p:sp>
    </p:spTree>
    <p:extLst>
      <p:ext uri="{BB962C8B-B14F-4D97-AF65-F5344CB8AC3E}">
        <p14:creationId xmlns:p14="http://schemas.microsoft.com/office/powerpoint/2010/main" val="228536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smtClean="0"/>
              <a:t>Required</a:t>
            </a:r>
            <a:r>
              <a:rPr lang="en-US" dirty="0" smtClean="0"/>
              <a:t> an answer for Elijah’s fleeing to wilderness (</a:t>
            </a:r>
            <a:r>
              <a:rPr lang="en-US" b="1" dirty="0" smtClean="0">
                <a:solidFill>
                  <a:schemeClr val="tx2"/>
                </a:solidFill>
              </a:rPr>
              <a:t>19:9, 13</a:t>
            </a:r>
            <a:r>
              <a:rPr lang="en-US" dirty="0" smtClean="0"/>
              <a:t>).</a:t>
            </a:r>
          </a:p>
          <a:p>
            <a:r>
              <a:rPr lang="en-US" dirty="0" smtClean="0"/>
              <a:t>However, Did </a:t>
            </a:r>
            <a:r>
              <a:rPr lang="en-US" b="1" i="1" dirty="0" smtClean="0"/>
              <a:t>not</a:t>
            </a:r>
            <a:r>
              <a:rPr lang="en-US" dirty="0" smtClean="0"/>
              <a:t> destroy, punish, or afflict Elijah (</a:t>
            </a:r>
            <a:r>
              <a:rPr lang="en-US" b="1" dirty="0" smtClean="0">
                <a:solidFill>
                  <a:schemeClr val="tx2"/>
                </a:solidFill>
              </a:rPr>
              <a:t>19:3, 9</a:t>
            </a:r>
            <a:r>
              <a:rPr lang="en-US" dirty="0" smtClean="0"/>
              <a:t>).</a:t>
            </a:r>
          </a:p>
          <a:p>
            <a:r>
              <a:rPr lang="en-US" b="1" i="1" dirty="0" smtClean="0"/>
              <a:t>Disregarded</a:t>
            </a:r>
            <a:r>
              <a:rPr lang="en-US" dirty="0" smtClean="0"/>
              <a:t> Elijah’s prayer for death (</a:t>
            </a:r>
            <a:r>
              <a:rPr lang="en-US" b="1" dirty="0" smtClean="0">
                <a:solidFill>
                  <a:schemeClr val="tx2"/>
                </a:solidFill>
              </a:rPr>
              <a:t>19:4</a:t>
            </a:r>
            <a:r>
              <a:rPr lang="en-US" dirty="0" smtClean="0"/>
              <a:t>).</a:t>
            </a:r>
          </a:p>
          <a:p>
            <a:r>
              <a:rPr lang="en-US" dirty="0" smtClean="0"/>
              <a:t>Miraculously </a:t>
            </a:r>
            <a:r>
              <a:rPr lang="en-US" b="1" i="1" dirty="0" smtClean="0"/>
              <a:t>sustained</a:t>
            </a:r>
            <a:r>
              <a:rPr lang="en-US" dirty="0" smtClean="0"/>
              <a:t> </a:t>
            </a:r>
            <a:r>
              <a:rPr lang="en-US" b="1" i="1" u="sng" dirty="0" smtClean="0"/>
              <a:t>twice</a:t>
            </a:r>
            <a:r>
              <a:rPr lang="en-US" dirty="0" smtClean="0"/>
              <a:t> Elijah during escape (</a:t>
            </a:r>
            <a:r>
              <a:rPr lang="en-US" b="1" dirty="0" smtClean="0">
                <a:solidFill>
                  <a:schemeClr val="tx2"/>
                </a:solidFill>
              </a:rPr>
              <a:t>19:5-7</a:t>
            </a:r>
            <a:r>
              <a:rPr lang="en-US" dirty="0" smtClean="0"/>
              <a:t>).</a:t>
            </a:r>
          </a:p>
          <a:p>
            <a:r>
              <a:rPr lang="en-US" dirty="0" smtClean="0"/>
              <a:t>Kindly </a:t>
            </a:r>
            <a:r>
              <a:rPr lang="en-US" b="1" i="1" dirty="0" smtClean="0"/>
              <a:t>listened</a:t>
            </a:r>
            <a:r>
              <a:rPr lang="en-US" dirty="0" smtClean="0"/>
              <a:t> to Elijah’s answer </a:t>
            </a:r>
            <a:r>
              <a:rPr lang="en-US" b="1" i="1" u="sng" dirty="0" smtClean="0"/>
              <a:t>twice</a:t>
            </a:r>
            <a:r>
              <a:rPr lang="en-US" dirty="0" smtClean="0"/>
              <a:t> (</a:t>
            </a:r>
            <a:r>
              <a:rPr lang="en-US" b="1" dirty="0" smtClean="0">
                <a:solidFill>
                  <a:schemeClr val="tx2"/>
                </a:solidFill>
              </a:rPr>
              <a:t>19:11-12, 17-18</a:t>
            </a:r>
            <a:r>
              <a:rPr lang="en-US" dirty="0" smtClean="0"/>
              <a:t>).</a:t>
            </a:r>
          </a:p>
          <a:p>
            <a:r>
              <a:rPr lang="en-US" b="1" dirty="0">
                <a:solidFill>
                  <a:schemeClr val="tx2"/>
                </a:solidFill>
              </a:rPr>
              <a:t>Consistent Character of God:</a:t>
            </a:r>
            <a:r>
              <a:rPr lang="en-US" dirty="0"/>
              <a:t> Job</a:t>
            </a:r>
            <a:r>
              <a:rPr lang="en-US" dirty="0" smtClean="0"/>
              <a:t>, David, Jonah, Habakkuk, John the Baptist, Peter, Paul, Manasseh, etc. …</a:t>
            </a:r>
          </a:p>
          <a:p>
            <a:r>
              <a:rPr lang="en-US" b="1" i="1" dirty="0" smtClean="0"/>
              <a:t>Sympathetic</a:t>
            </a:r>
            <a:r>
              <a:rPr lang="en-US" dirty="0" smtClean="0"/>
              <a:t> to our weaknesses (</a:t>
            </a:r>
            <a:r>
              <a:rPr lang="en-US" b="1" dirty="0" smtClean="0">
                <a:solidFill>
                  <a:schemeClr val="tx2"/>
                </a:solidFill>
              </a:rPr>
              <a:t>Hebrews 4:15; Hosea 11:8</a:t>
            </a:r>
            <a:r>
              <a:rPr lang="en-US" dirty="0" smtClean="0"/>
              <a:t>).</a:t>
            </a:r>
          </a:p>
          <a:p>
            <a:r>
              <a:rPr lang="en-US" dirty="0" smtClean="0"/>
              <a:t>Why? Does </a:t>
            </a:r>
            <a:r>
              <a:rPr lang="en-US" b="1" i="1" dirty="0" smtClean="0"/>
              <a:t>not</a:t>
            </a:r>
            <a:r>
              <a:rPr lang="en-US" dirty="0" smtClean="0"/>
              <a:t> want any to be </a:t>
            </a:r>
            <a:r>
              <a:rPr lang="en-US" b="1" i="1" dirty="0" smtClean="0"/>
              <a:t>lost</a:t>
            </a:r>
            <a:r>
              <a:rPr lang="en-US" dirty="0" smtClean="0"/>
              <a:t> (</a:t>
            </a:r>
            <a:r>
              <a:rPr lang="en-US" b="1" dirty="0" smtClean="0">
                <a:solidFill>
                  <a:schemeClr val="tx2"/>
                </a:solidFill>
              </a:rPr>
              <a:t>II Peter 3:9</a:t>
            </a:r>
            <a:r>
              <a:rPr lang="en-US" dirty="0" smtClean="0"/>
              <a:t>).  If patience is </a:t>
            </a:r>
            <a:r>
              <a:rPr lang="en-US" b="1" i="1" dirty="0" smtClean="0"/>
              <a:t>the answer</a:t>
            </a:r>
            <a:r>
              <a:rPr lang="en-US" dirty="0" smtClean="0"/>
              <a:t>, He will supply it!  (See: </a:t>
            </a:r>
            <a:r>
              <a:rPr lang="en-US" b="1" dirty="0" smtClean="0">
                <a:solidFill>
                  <a:schemeClr val="tx2"/>
                </a:solidFill>
              </a:rPr>
              <a:t>Romans 8:32</a:t>
            </a:r>
            <a:r>
              <a:rPr lang="en-US" dirty="0" smtClean="0"/>
              <a:t>.)</a:t>
            </a:r>
            <a:endParaRPr lang="en-US" dirty="0"/>
          </a:p>
        </p:txBody>
      </p:sp>
      <p:sp>
        <p:nvSpPr>
          <p:cNvPr id="3" name="Title 2"/>
          <p:cNvSpPr>
            <a:spLocks noGrp="1"/>
          </p:cNvSpPr>
          <p:nvPr>
            <p:ph type="title"/>
          </p:nvPr>
        </p:nvSpPr>
        <p:spPr/>
        <p:txBody>
          <a:bodyPr/>
          <a:lstStyle/>
          <a:p>
            <a:r>
              <a:rPr lang="en-US" dirty="0" smtClean="0"/>
              <a:t>The Longsuffering God</a:t>
            </a:r>
            <a:endParaRPr lang="en-US" dirty="0"/>
          </a:p>
        </p:txBody>
      </p:sp>
    </p:spTree>
    <p:extLst>
      <p:ext uri="{BB962C8B-B14F-4D97-AF65-F5344CB8AC3E}">
        <p14:creationId xmlns:p14="http://schemas.microsoft.com/office/powerpoint/2010/main" val="189876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ts val="0"/>
              </a:spcBef>
              <a:buNone/>
            </a:pPr>
            <a:r>
              <a:rPr lang="en-US" sz="2200" dirty="0" smtClean="0"/>
              <a:t>And </a:t>
            </a:r>
            <a:r>
              <a:rPr lang="en-US" sz="2200" dirty="0"/>
              <a:t>Elijah came to all the people, and said, </a:t>
            </a:r>
            <a:r>
              <a:rPr lang="en-US" sz="2200" dirty="0" smtClean="0"/>
              <a:t>“</a:t>
            </a:r>
            <a:r>
              <a:rPr lang="en-US" sz="2200" b="1" dirty="0" smtClean="0"/>
              <a:t>How </a:t>
            </a:r>
            <a:r>
              <a:rPr lang="en-US" sz="2200" b="1" dirty="0"/>
              <a:t>long will you falter between two opinions?</a:t>
            </a:r>
            <a:r>
              <a:rPr lang="en-US" sz="2200" dirty="0"/>
              <a:t> If the LORD is God, follow Him; but if Baal, follow him</a:t>
            </a:r>
            <a:r>
              <a:rPr lang="en-US" sz="2200" dirty="0" smtClean="0"/>
              <a:t>.” </a:t>
            </a:r>
            <a:r>
              <a:rPr lang="en-US" sz="2200" dirty="0"/>
              <a:t>But the people </a:t>
            </a:r>
            <a:r>
              <a:rPr lang="en-US" sz="2200" b="1" dirty="0"/>
              <a:t>answered him not a word</a:t>
            </a:r>
            <a:r>
              <a:rPr lang="en-US" sz="2200" dirty="0" smtClean="0"/>
              <a:t>.  Then </a:t>
            </a:r>
            <a:r>
              <a:rPr lang="en-US" sz="2200" dirty="0"/>
              <a:t>Elijah said to the people, </a:t>
            </a:r>
            <a:r>
              <a:rPr lang="en-US" sz="2200" dirty="0" smtClean="0"/>
              <a:t>“</a:t>
            </a:r>
            <a:r>
              <a:rPr lang="en-US" sz="2200" b="1" dirty="0" smtClean="0"/>
              <a:t>I </a:t>
            </a:r>
            <a:r>
              <a:rPr lang="en-US" sz="2200" b="1" dirty="0"/>
              <a:t>alone am left </a:t>
            </a:r>
            <a:r>
              <a:rPr lang="en-US" sz="2200" dirty="0"/>
              <a:t>a prophet of the LORD; but </a:t>
            </a:r>
            <a:r>
              <a:rPr lang="en-US" sz="2200" dirty="0" smtClean="0"/>
              <a:t>Baal’s </a:t>
            </a:r>
            <a:r>
              <a:rPr lang="en-US" sz="2200" dirty="0"/>
              <a:t>prophets are </a:t>
            </a:r>
            <a:r>
              <a:rPr lang="en-US" sz="2200" b="1" dirty="0"/>
              <a:t>four hundred and fifty </a:t>
            </a:r>
            <a:r>
              <a:rPr lang="en-US" sz="2200" b="1" dirty="0" smtClean="0"/>
              <a:t>men</a:t>
            </a:r>
            <a:r>
              <a:rPr lang="en-US" sz="2200" dirty="0" smtClean="0"/>
              <a:t>.  Therefore </a:t>
            </a:r>
            <a:r>
              <a:rPr lang="en-US" sz="2200" dirty="0"/>
              <a:t>let them give us two bulls; and let them choose one bull for themselves, cut it in pieces, and lay it on the wood, but </a:t>
            </a:r>
            <a:r>
              <a:rPr lang="en-US" sz="2200" b="1" dirty="0"/>
              <a:t>put no fire under it</a:t>
            </a:r>
            <a:r>
              <a:rPr lang="en-US" sz="2200" dirty="0"/>
              <a:t>; and I will prepare the other bull, and lay it on the wood, but </a:t>
            </a:r>
            <a:r>
              <a:rPr lang="en-US" sz="2200" b="1" dirty="0"/>
              <a:t>put no fire under it</a:t>
            </a:r>
            <a:r>
              <a:rPr lang="en-US" sz="2200" dirty="0" smtClean="0"/>
              <a:t>. Then </a:t>
            </a:r>
            <a:r>
              <a:rPr lang="en-US" sz="2200" dirty="0"/>
              <a:t>you call on the name of your gods, and I will call on the name of the LORD; and </a:t>
            </a:r>
            <a:r>
              <a:rPr lang="en-US" sz="2200" b="1" dirty="0"/>
              <a:t>the God who answers by fire, </a:t>
            </a:r>
            <a:r>
              <a:rPr lang="en-US" sz="2200" b="1" u="sng" dirty="0"/>
              <a:t>He is God</a:t>
            </a:r>
            <a:r>
              <a:rPr lang="en-US" sz="2200" dirty="0" smtClean="0"/>
              <a:t>.” </a:t>
            </a:r>
            <a:r>
              <a:rPr lang="en-US" sz="2200" dirty="0"/>
              <a:t>So all the people answered and said, </a:t>
            </a:r>
            <a:r>
              <a:rPr lang="en-US" sz="2200" dirty="0" smtClean="0"/>
              <a:t>“It </a:t>
            </a:r>
            <a:r>
              <a:rPr lang="en-US" sz="2200" dirty="0"/>
              <a:t>is well spoken</a:t>
            </a:r>
            <a:r>
              <a:rPr lang="en-US" sz="2200" dirty="0" smtClean="0"/>
              <a:t>.” (</a:t>
            </a:r>
            <a:r>
              <a:rPr lang="en-US" sz="2200" b="1" dirty="0" smtClean="0">
                <a:solidFill>
                  <a:schemeClr val="tx2"/>
                </a:solidFill>
              </a:rPr>
              <a:t>I Kings 18:21-24</a:t>
            </a:r>
            <a:r>
              <a:rPr lang="en-US" sz="2200" dirty="0" smtClean="0"/>
              <a:t>)</a:t>
            </a:r>
            <a:endParaRPr lang="en-US" sz="2200" dirty="0"/>
          </a:p>
        </p:txBody>
      </p:sp>
      <p:sp>
        <p:nvSpPr>
          <p:cNvPr id="3" name="Title 2"/>
          <p:cNvSpPr>
            <a:spLocks noGrp="1"/>
          </p:cNvSpPr>
          <p:nvPr>
            <p:ph type="title"/>
          </p:nvPr>
        </p:nvSpPr>
        <p:spPr/>
        <p:txBody>
          <a:bodyPr/>
          <a:lstStyle/>
          <a:p>
            <a:r>
              <a:rPr lang="en-US" dirty="0" smtClean="0"/>
              <a:t>The Pretext</a:t>
            </a:r>
            <a:endParaRPr lang="en-US" dirty="0"/>
          </a:p>
        </p:txBody>
      </p:sp>
    </p:spTree>
    <p:extLst>
      <p:ext uri="{BB962C8B-B14F-4D97-AF65-F5344CB8AC3E}">
        <p14:creationId xmlns:p14="http://schemas.microsoft.com/office/powerpoint/2010/main" val="164802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a:t>The Lord is not slack concerning His promise, as some count slackness, but is </a:t>
            </a:r>
            <a:r>
              <a:rPr lang="en-US" b="1" i="1" u="sng" dirty="0"/>
              <a:t>longsuffering</a:t>
            </a:r>
            <a:r>
              <a:rPr lang="en-US" b="1" i="1" dirty="0"/>
              <a:t> toward us</a:t>
            </a:r>
            <a:r>
              <a:rPr lang="en-US" i="1" dirty="0"/>
              <a:t>, not willing that </a:t>
            </a:r>
            <a:r>
              <a:rPr lang="en-US" b="1" i="1" dirty="0"/>
              <a:t>any should perish </a:t>
            </a:r>
            <a:r>
              <a:rPr lang="en-US" i="1" dirty="0"/>
              <a:t>but that </a:t>
            </a:r>
            <a:r>
              <a:rPr lang="en-US" b="1" i="1" u="sng" dirty="0"/>
              <a:t>all should come</a:t>
            </a:r>
            <a:r>
              <a:rPr lang="en-US" b="1" i="1" dirty="0"/>
              <a:t> </a:t>
            </a:r>
            <a:r>
              <a:rPr lang="en-US" b="1" i="1" dirty="0" smtClean="0"/>
              <a:t>to </a:t>
            </a:r>
            <a:r>
              <a:rPr lang="en-US" b="1" i="1" dirty="0"/>
              <a:t>repentance</a:t>
            </a:r>
            <a:r>
              <a:rPr lang="en-US" i="1" dirty="0"/>
              <a:t>. </a:t>
            </a:r>
            <a:r>
              <a:rPr lang="en-US" dirty="0"/>
              <a:t>(</a:t>
            </a:r>
            <a:r>
              <a:rPr lang="en-US" b="1" dirty="0">
                <a:solidFill>
                  <a:schemeClr val="tx2"/>
                </a:solidFill>
              </a:rPr>
              <a:t>II Peter </a:t>
            </a:r>
            <a:r>
              <a:rPr lang="en-US" b="1" dirty="0" smtClean="0">
                <a:solidFill>
                  <a:schemeClr val="tx2"/>
                </a:solidFill>
              </a:rPr>
              <a:t>3:9</a:t>
            </a:r>
            <a:r>
              <a:rPr lang="en-US" dirty="0" smtClean="0"/>
              <a:t>)</a:t>
            </a:r>
          </a:p>
          <a:p>
            <a:pPr marL="0" indent="0">
              <a:buNone/>
            </a:pPr>
            <a:r>
              <a:rPr lang="en-US" i="1" dirty="0"/>
              <a:t>He who did </a:t>
            </a:r>
            <a:r>
              <a:rPr lang="en-US" b="1" i="1" dirty="0"/>
              <a:t>not spare His own Son</a:t>
            </a:r>
            <a:r>
              <a:rPr lang="en-US" i="1" dirty="0"/>
              <a:t>, </a:t>
            </a:r>
            <a:r>
              <a:rPr lang="en-US" b="1" i="1" dirty="0"/>
              <a:t>but delivered Him up for us all</a:t>
            </a:r>
            <a:r>
              <a:rPr lang="en-US" i="1" dirty="0"/>
              <a:t>, how shall He not with Him also </a:t>
            </a:r>
            <a:r>
              <a:rPr lang="en-US" b="1" i="1" u="sng" dirty="0"/>
              <a:t>freely give us all things</a:t>
            </a:r>
            <a:r>
              <a:rPr lang="en-US" i="1" dirty="0"/>
              <a:t>? </a:t>
            </a:r>
            <a:r>
              <a:rPr lang="en-US" dirty="0"/>
              <a:t>(</a:t>
            </a:r>
            <a:r>
              <a:rPr lang="en-US" b="1" dirty="0">
                <a:solidFill>
                  <a:schemeClr val="tx2"/>
                </a:solidFill>
              </a:rPr>
              <a:t>Romans </a:t>
            </a:r>
            <a:r>
              <a:rPr lang="en-US" b="1" dirty="0" smtClean="0">
                <a:solidFill>
                  <a:schemeClr val="tx2"/>
                </a:solidFill>
              </a:rPr>
              <a:t>8:32</a:t>
            </a:r>
            <a:r>
              <a:rPr lang="en-US" dirty="0" smtClean="0"/>
              <a:t>)</a:t>
            </a:r>
          </a:p>
          <a:p>
            <a:r>
              <a:rPr lang="en-US" b="1" i="1" dirty="0" smtClean="0"/>
              <a:t>If</a:t>
            </a:r>
            <a:r>
              <a:rPr lang="en-US" dirty="0" smtClean="0"/>
              <a:t> patience is </a:t>
            </a:r>
            <a:r>
              <a:rPr lang="en-US" b="1" i="1" dirty="0" smtClean="0"/>
              <a:t>the</a:t>
            </a:r>
            <a:r>
              <a:rPr lang="en-US" dirty="0" smtClean="0"/>
              <a:t> answer for us, we are </a:t>
            </a:r>
            <a:r>
              <a:rPr lang="en-US" b="1" i="1" dirty="0" smtClean="0"/>
              <a:t>assured</a:t>
            </a:r>
            <a:r>
              <a:rPr lang="en-US" dirty="0" smtClean="0"/>
              <a:t> it!</a:t>
            </a:r>
          </a:p>
          <a:p>
            <a:r>
              <a:rPr lang="en-US" dirty="0" smtClean="0"/>
              <a:t>However, at some point, patience alone </a:t>
            </a:r>
            <a:r>
              <a:rPr lang="en-US" b="1" i="1" dirty="0" smtClean="0"/>
              <a:t>cannot</a:t>
            </a:r>
            <a:r>
              <a:rPr lang="en-US" dirty="0" smtClean="0"/>
              <a:t> help.</a:t>
            </a:r>
            <a:endParaRPr lang="en-US" dirty="0"/>
          </a:p>
        </p:txBody>
      </p:sp>
      <p:sp>
        <p:nvSpPr>
          <p:cNvPr id="3" name="Title 2"/>
          <p:cNvSpPr>
            <a:spLocks noGrp="1"/>
          </p:cNvSpPr>
          <p:nvPr>
            <p:ph type="title"/>
          </p:nvPr>
        </p:nvSpPr>
        <p:spPr/>
        <p:txBody>
          <a:bodyPr/>
          <a:lstStyle/>
          <a:p>
            <a:r>
              <a:rPr lang="en-US" dirty="0" smtClean="0"/>
              <a:t>The Patient God</a:t>
            </a:r>
            <a:endParaRPr lang="en-US" dirty="0"/>
          </a:p>
        </p:txBody>
      </p:sp>
    </p:spTree>
    <p:extLst>
      <p:ext uri="{BB962C8B-B14F-4D97-AF65-F5344CB8AC3E}">
        <p14:creationId xmlns:p14="http://schemas.microsoft.com/office/powerpoint/2010/main" val="2398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a:t>And there he went into a cave, and spent the night in that place; and behold, the word of the LORD came to him, and He said to him, </a:t>
            </a:r>
            <a:r>
              <a:rPr lang="en-US" i="1" dirty="0" smtClean="0"/>
              <a:t>“</a:t>
            </a:r>
            <a:r>
              <a:rPr lang="en-US" b="1" i="1" dirty="0" smtClean="0"/>
              <a:t>What </a:t>
            </a:r>
            <a:r>
              <a:rPr lang="en-US" b="1" i="1" dirty="0"/>
              <a:t>are </a:t>
            </a:r>
            <a:r>
              <a:rPr lang="en-US" b="1" i="1" u="sng" dirty="0"/>
              <a:t>you</a:t>
            </a:r>
            <a:r>
              <a:rPr lang="en-US" b="1" i="1" dirty="0"/>
              <a:t> doing </a:t>
            </a:r>
            <a:r>
              <a:rPr lang="en-US" b="1" i="1" u="sng" dirty="0"/>
              <a:t>here</a:t>
            </a:r>
            <a:r>
              <a:rPr lang="en-US" b="1" i="1" dirty="0"/>
              <a:t>, Elijah</a:t>
            </a:r>
            <a:r>
              <a:rPr lang="en-US" b="1" i="1" dirty="0" smtClean="0"/>
              <a:t>?</a:t>
            </a:r>
            <a:r>
              <a:rPr lang="en-US" i="1" dirty="0" smtClean="0"/>
              <a:t>”  So </a:t>
            </a:r>
            <a:r>
              <a:rPr lang="en-US" i="1" dirty="0"/>
              <a:t>he said, </a:t>
            </a:r>
            <a:r>
              <a:rPr lang="en-US" i="1" dirty="0" smtClean="0"/>
              <a:t>“</a:t>
            </a:r>
            <a:r>
              <a:rPr lang="en-US" b="1" i="1" u="sng" dirty="0" smtClean="0"/>
              <a:t>I</a:t>
            </a:r>
            <a:r>
              <a:rPr lang="en-US" b="1" i="1" dirty="0" smtClean="0"/>
              <a:t> </a:t>
            </a:r>
            <a:r>
              <a:rPr lang="en-US" b="1" i="1" dirty="0"/>
              <a:t>have been very zealous</a:t>
            </a:r>
            <a:r>
              <a:rPr lang="en-US" i="1" dirty="0"/>
              <a:t> for the </a:t>
            </a:r>
            <a:r>
              <a:rPr lang="en-US" b="1" i="1" u="sng" dirty="0"/>
              <a:t>LORD God</a:t>
            </a:r>
            <a:r>
              <a:rPr lang="en-US" b="1" i="1" dirty="0"/>
              <a:t> of hosts</a:t>
            </a:r>
            <a:r>
              <a:rPr lang="en-US" i="1" dirty="0"/>
              <a:t>; for </a:t>
            </a:r>
            <a:r>
              <a:rPr lang="en-US" b="1" i="1" dirty="0"/>
              <a:t>the children of </a:t>
            </a:r>
            <a:r>
              <a:rPr lang="en-US" b="1" i="1" u="sng" dirty="0"/>
              <a:t>Israel</a:t>
            </a:r>
            <a:r>
              <a:rPr lang="en-US" b="1" i="1" dirty="0"/>
              <a:t> </a:t>
            </a:r>
            <a:r>
              <a:rPr lang="en-US" i="1" dirty="0"/>
              <a:t>have </a:t>
            </a:r>
            <a:r>
              <a:rPr lang="en-US" b="1" i="1" dirty="0"/>
              <a:t>forsaken </a:t>
            </a:r>
            <a:r>
              <a:rPr lang="en-US" b="1" i="1" u="sng" dirty="0"/>
              <a:t>Your</a:t>
            </a:r>
            <a:r>
              <a:rPr lang="en-US" b="1" i="1" dirty="0"/>
              <a:t> covenant</a:t>
            </a:r>
            <a:r>
              <a:rPr lang="en-US" i="1" dirty="0"/>
              <a:t>, </a:t>
            </a:r>
            <a:r>
              <a:rPr lang="en-US" b="1" i="1" dirty="0"/>
              <a:t>torn down </a:t>
            </a:r>
            <a:r>
              <a:rPr lang="en-US" b="1" i="1" u="sng" dirty="0"/>
              <a:t>Your</a:t>
            </a:r>
            <a:r>
              <a:rPr lang="en-US" b="1" i="1" dirty="0"/>
              <a:t> altars</a:t>
            </a:r>
            <a:r>
              <a:rPr lang="en-US" i="1" dirty="0"/>
              <a:t>, and </a:t>
            </a:r>
            <a:r>
              <a:rPr lang="en-US" b="1" i="1" dirty="0"/>
              <a:t>killed </a:t>
            </a:r>
            <a:r>
              <a:rPr lang="en-US" b="1" i="1" u="sng" dirty="0"/>
              <a:t>Your</a:t>
            </a:r>
            <a:r>
              <a:rPr lang="en-US" b="1" i="1" dirty="0"/>
              <a:t> prophets</a:t>
            </a:r>
            <a:r>
              <a:rPr lang="en-US" i="1" dirty="0"/>
              <a:t> with the sword. </a:t>
            </a:r>
            <a:r>
              <a:rPr lang="en-US" b="1" i="1" u="sng" dirty="0"/>
              <a:t>I</a:t>
            </a:r>
            <a:r>
              <a:rPr lang="en-US" b="1" i="1" dirty="0"/>
              <a:t> alone am left; and </a:t>
            </a:r>
            <a:r>
              <a:rPr lang="en-US" b="1" i="1" u="sng" dirty="0"/>
              <a:t>they</a:t>
            </a:r>
            <a:r>
              <a:rPr lang="en-US" b="1" i="1" dirty="0"/>
              <a:t> seek to take my life</a:t>
            </a:r>
            <a:r>
              <a:rPr lang="en-US" i="1" dirty="0" smtClean="0"/>
              <a:t>.” </a:t>
            </a:r>
            <a:r>
              <a:rPr lang="en-US" dirty="0"/>
              <a:t>(</a:t>
            </a:r>
            <a:r>
              <a:rPr lang="en-US" b="1" dirty="0">
                <a:solidFill>
                  <a:schemeClr val="tx2"/>
                </a:solidFill>
              </a:rPr>
              <a:t>I Kings </a:t>
            </a:r>
            <a:r>
              <a:rPr lang="en-US" b="1" dirty="0" smtClean="0">
                <a:solidFill>
                  <a:schemeClr val="tx2"/>
                </a:solidFill>
              </a:rPr>
              <a:t>19:9-10</a:t>
            </a:r>
            <a:r>
              <a:rPr lang="en-US" dirty="0" smtClean="0"/>
              <a:t>)</a:t>
            </a:r>
          </a:p>
          <a:p>
            <a:pPr marL="457200" indent="-457200">
              <a:buFont typeface="+mj-lt"/>
              <a:buAutoNum type="arabicPeriod"/>
            </a:pPr>
            <a:r>
              <a:rPr lang="en-US" b="1" i="1" dirty="0" smtClean="0"/>
              <a:t>Elijah</a:t>
            </a:r>
            <a:r>
              <a:rPr lang="en-US" dirty="0" smtClean="0"/>
              <a:t> has done all that he could do, he thinks.</a:t>
            </a:r>
          </a:p>
          <a:p>
            <a:pPr marL="457200" indent="-457200">
              <a:buFont typeface="+mj-lt"/>
              <a:buAutoNum type="arabicPeriod"/>
            </a:pPr>
            <a:r>
              <a:rPr lang="en-US" b="1" i="1" dirty="0" smtClean="0"/>
              <a:t>Israel</a:t>
            </a:r>
            <a:r>
              <a:rPr lang="en-US" dirty="0" smtClean="0"/>
              <a:t> has utterly rejected Elijah’s efforts for God.</a:t>
            </a:r>
          </a:p>
          <a:p>
            <a:pPr marL="457200" indent="-457200">
              <a:buFont typeface="+mj-lt"/>
              <a:buAutoNum type="arabicPeriod"/>
            </a:pPr>
            <a:r>
              <a:rPr lang="en-US" b="1" i="1" dirty="0" smtClean="0"/>
              <a:t>God</a:t>
            </a:r>
            <a:r>
              <a:rPr lang="en-US" dirty="0" smtClean="0"/>
              <a:t> has been despised.  What will </a:t>
            </a:r>
            <a:r>
              <a:rPr lang="en-US" b="1" i="1" dirty="0" smtClean="0"/>
              <a:t>God</a:t>
            </a:r>
            <a:r>
              <a:rPr lang="en-US" dirty="0" smtClean="0"/>
              <a:t> do about it?</a:t>
            </a:r>
            <a:endParaRPr lang="en-US" dirty="0"/>
          </a:p>
        </p:txBody>
      </p:sp>
      <p:sp>
        <p:nvSpPr>
          <p:cNvPr id="3" name="Title 2"/>
          <p:cNvSpPr>
            <a:spLocks noGrp="1"/>
          </p:cNvSpPr>
          <p:nvPr>
            <p:ph type="title"/>
          </p:nvPr>
        </p:nvSpPr>
        <p:spPr/>
        <p:txBody>
          <a:bodyPr/>
          <a:lstStyle/>
          <a:p>
            <a:r>
              <a:rPr lang="en-US" dirty="0" smtClean="0"/>
              <a:t>Elijah’s Justification</a:t>
            </a:r>
            <a:endParaRPr lang="en-US" dirty="0"/>
          </a:p>
        </p:txBody>
      </p:sp>
    </p:spTree>
    <p:extLst>
      <p:ext uri="{BB962C8B-B14F-4D97-AF65-F5344CB8AC3E}">
        <p14:creationId xmlns:p14="http://schemas.microsoft.com/office/powerpoint/2010/main" val="32681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i="1" dirty="0"/>
              <a:t>God has </a:t>
            </a:r>
            <a:r>
              <a:rPr lang="en-US" b="1" i="1" u="sng" dirty="0"/>
              <a:t>not cast away</a:t>
            </a:r>
            <a:r>
              <a:rPr lang="en-US" b="1" i="1" dirty="0"/>
              <a:t> His people </a:t>
            </a:r>
            <a:r>
              <a:rPr lang="en-US" i="1" dirty="0"/>
              <a:t>whom He foreknew. Or do you not know what the Scripture says of </a:t>
            </a:r>
            <a:r>
              <a:rPr lang="en-US" b="1" i="1" dirty="0"/>
              <a:t>Elijah, how he pleads with God </a:t>
            </a:r>
            <a:r>
              <a:rPr lang="en-US" b="1" i="1" u="sng" dirty="0"/>
              <a:t>against </a:t>
            </a:r>
            <a:r>
              <a:rPr lang="en-US" b="1" i="1" dirty="0"/>
              <a:t>Israel, saying</a:t>
            </a:r>
            <a:r>
              <a:rPr lang="en-US" i="1" dirty="0"/>
              <a:t> “LORD, they have </a:t>
            </a:r>
            <a:r>
              <a:rPr lang="en-US" b="1" i="1" dirty="0"/>
              <a:t>killed </a:t>
            </a:r>
            <a:r>
              <a:rPr lang="en-US" b="1" i="1" u="sng" dirty="0"/>
              <a:t>Your</a:t>
            </a:r>
            <a:r>
              <a:rPr lang="en-US" b="1" i="1" dirty="0"/>
              <a:t> prophets </a:t>
            </a:r>
            <a:r>
              <a:rPr lang="en-US" i="1" dirty="0"/>
              <a:t>and </a:t>
            </a:r>
            <a:r>
              <a:rPr lang="en-US" b="1" i="1" dirty="0"/>
              <a:t>torn down </a:t>
            </a:r>
            <a:r>
              <a:rPr lang="en-US" b="1" i="1" u="sng" dirty="0"/>
              <a:t>Your</a:t>
            </a:r>
            <a:r>
              <a:rPr lang="en-US" b="1" i="1" dirty="0"/>
              <a:t> altars</a:t>
            </a:r>
            <a:r>
              <a:rPr lang="en-US" i="1" dirty="0"/>
              <a:t>, and I alone am left, and </a:t>
            </a:r>
            <a:r>
              <a:rPr lang="en-US" b="1" i="1" dirty="0"/>
              <a:t>they </a:t>
            </a:r>
            <a:r>
              <a:rPr lang="en-US" b="1" i="1" u="sng" dirty="0"/>
              <a:t>seek my life</a:t>
            </a:r>
            <a:r>
              <a:rPr lang="en-US" i="1" dirty="0"/>
              <a:t>”? </a:t>
            </a:r>
            <a:r>
              <a:rPr lang="en-US" dirty="0" smtClean="0"/>
              <a:t>(</a:t>
            </a:r>
            <a:r>
              <a:rPr lang="en-US" b="1" dirty="0">
                <a:solidFill>
                  <a:schemeClr val="tx2"/>
                </a:solidFill>
              </a:rPr>
              <a:t>Romans </a:t>
            </a:r>
            <a:r>
              <a:rPr lang="en-US" b="1" dirty="0" smtClean="0">
                <a:solidFill>
                  <a:schemeClr val="tx2"/>
                </a:solidFill>
              </a:rPr>
              <a:t>11:2-3</a:t>
            </a:r>
            <a:r>
              <a:rPr lang="en-US" dirty="0" smtClean="0"/>
              <a:t>)</a:t>
            </a:r>
          </a:p>
          <a:p>
            <a:r>
              <a:rPr lang="en-US" dirty="0" smtClean="0"/>
              <a:t>God </a:t>
            </a:r>
            <a:r>
              <a:rPr lang="en-US" dirty="0"/>
              <a:t>was master of armies, </a:t>
            </a:r>
            <a:r>
              <a:rPr lang="en-US" i="1" dirty="0"/>
              <a:t>“Lord of hosts</a:t>
            </a:r>
            <a:r>
              <a:rPr lang="en-US" dirty="0"/>
              <a:t>” (</a:t>
            </a:r>
            <a:r>
              <a:rPr lang="en-US" b="1" dirty="0">
                <a:solidFill>
                  <a:schemeClr val="tx2"/>
                </a:solidFill>
              </a:rPr>
              <a:t>19:10, 14</a:t>
            </a:r>
            <a:r>
              <a:rPr lang="en-US" dirty="0"/>
              <a:t>).</a:t>
            </a:r>
          </a:p>
          <a:p>
            <a:r>
              <a:rPr lang="en-US" dirty="0" smtClean="0"/>
              <a:t>God alone had power to do something.  What would He do?</a:t>
            </a:r>
          </a:p>
          <a:p>
            <a:r>
              <a:rPr lang="en-US" dirty="0" smtClean="0"/>
              <a:t>God </a:t>
            </a:r>
            <a:r>
              <a:rPr lang="en-US" b="1" i="1" dirty="0" smtClean="0"/>
              <a:t>wants</a:t>
            </a:r>
            <a:r>
              <a:rPr lang="en-US" dirty="0" smtClean="0"/>
              <a:t> to </a:t>
            </a:r>
            <a:r>
              <a:rPr lang="en-US" b="1" i="1" dirty="0" smtClean="0"/>
              <a:t>hear</a:t>
            </a:r>
            <a:r>
              <a:rPr lang="en-US" dirty="0" smtClean="0"/>
              <a:t> and </a:t>
            </a:r>
            <a:r>
              <a:rPr lang="en-US" dirty="0" smtClean="0"/>
              <a:t>is </a:t>
            </a:r>
            <a:r>
              <a:rPr lang="en-US" b="1" i="1" dirty="0" smtClean="0"/>
              <a:t>patient</a:t>
            </a:r>
            <a:r>
              <a:rPr lang="en-US" dirty="0" smtClean="0"/>
              <a:t> with our pleas for </a:t>
            </a:r>
            <a:r>
              <a:rPr lang="en-US" b="1" i="1" dirty="0" smtClean="0"/>
              <a:t>justice</a:t>
            </a:r>
            <a:r>
              <a:rPr lang="en-US" dirty="0" smtClean="0"/>
              <a:t> </a:t>
            </a:r>
            <a:r>
              <a:rPr lang="en-US" dirty="0" smtClean="0"/>
              <a:t>(</a:t>
            </a:r>
            <a:r>
              <a:rPr lang="en-US" b="1" dirty="0" smtClean="0">
                <a:solidFill>
                  <a:schemeClr val="tx2"/>
                </a:solidFill>
              </a:rPr>
              <a:t>Job, Revelation 6:9-11; Habakkuk 1-2</a:t>
            </a:r>
            <a:r>
              <a:rPr lang="en-US" dirty="0" smtClean="0"/>
              <a:t>).</a:t>
            </a:r>
            <a:endParaRPr lang="en-US" dirty="0" smtClean="0"/>
          </a:p>
          <a:p>
            <a:r>
              <a:rPr lang="en-US" dirty="0" smtClean="0"/>
              <a:t>Will we </a:t>
            </a:r>
            <a:r>
              <a:rPr lang="en-US" b="1" i="1" dirty="0" smtClean="0"/>
              <a:t>accept</a:t>
            </a:r>
            <a:r>
              <a:rPr lang="en-US" dirty="0" smtClean="0"/>
              <a:t> His </a:t>
            </a:r>
            <a:r>
              <a:rPr lang="en-US" b="1" i="1" dirty="0" smtClean="0"/>
              <a:t>answer</a:t>
            </a:r>
            <a:r>
              <a:rPr lang="en-US" dirty="0" smtClean="0"/>
              <a:t> – in His </a:t>
            </a:r>
            <a:r>
              <a:rPr lang="en-US" b="1" i="1" dirty="0" smtClean="0"/>
              <a:t>time</a:t>
            </a:r>
            <a:r>
              <a:rPr lang="en-US" dirty="0" smtClean="0"/>
              <a:t>?</a:t>
            </a:r>
            <a:endParaRPr lang="en-US" dirty="0"/>
          </a:p>
        </p:txBody>
      </p:sp>
      <p:sp>
        <p:nvSpPr>
          <p:cNvPr id="3" name="Title 2"/>
          <p:cNvSpPr>
            <a:spLocks noGrp="1"/>
          </p:cNvSpPr>
          <p:nvPr>
            <p:ph type="title"/>
          </p:nvPr>
        </p:nvSpPr>
        <p:spPr/>
        <p:txBody>
          <a:bodyPr/>
          <a:lstStyle/>
          <a:p>
            <a:r>
              <a:rPr lang="en-US" dirty="0" smtClean="0"/>
              <a:t>Where Is God?</a:t>
            </a:r>
            <a:endParaRPr lang="en-US" dirty="0"/>
          </a:p>
        </p:txBody>
      </p:sp>
    </p:spTree>
    <p:extLst>
      <p:ext uri="{BB962C8B-B14F-4D97-AF65-F5344CB8AC3E}">
        <p14:creationId xmlns:p14="http://schemas.microsoft.com/office/powerpoint/2010/main" val="29873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smtClean="0"/>
              <a:t>“</a:t>
            </a:r>
            <a:r>
              <a:rPr lang="en-US" b="1" i="1" u="sng" dirty="0" smtClean="0"/>
              <a:t>Go</a:t>
            </a:r>
            <a:r>
              <a:rPr lang="en-US" b="1" i="1" dirty="0" smtClean="0"/>
              <a:t> </a:t>
            </a:r>
            <a:r>
              <a:rPr lang="en-US" b="1" i="1" dirty="0"/>
              <a:t>out, and </a:t>
            </a:r>
            <a:r>
              <a:rPr lang="en-US" b="1" i="1" u="sng" dirty="0"/>
              <a:t>stand</a:t>
            </a:r>
            <a:r>
              <a:rPr lang="en-US" b="1" i="1" dirty="0"/>
              <a:t> on the mountain </a:t>
            </a:r>
            <a:r>
              <a:rPr lang="en-US" b="1" i="1" u="sng" dirty="0"/>
              <a:t>before the LORD</a:t>
            </a:r>
            <a:r>
              <a:rPr lang="en-US" i="1" dirty="0"/>
              <a:t>.” And behold, </a:t>
            </a:r>
            <a:r>
              <a:rPr lang="en-US" b="1" i="1" dirty="0"/>
              <a:t>the LORD passed by</a:t>
            </a:r>
            <a:r>
              <a:rPr lang="en-US" i="1" dirty="0"/>
              <a:t>, and a great and strong wind </a:t>
            </a:r>
            <a:r>
              <a:rPr lang="en-US" b="1" i="1" dirty="0"/>
              <a:t>tore into the mountains and broke the rocks in pieces before the LORD, but the </a:t>
            </a:r>
            <a:r>
              <a:rPr lang="en-US" b="1" i="1" u="sng" dirty="0"/>
              <a:t>LORD was </a:t>
            </a:r>
            <a:r>
              <a:rPr lang="en-US" b="1" i="1" u="sng" dirty="0">
                <a:solidFill>
                  <a:schemeClr val="tx2"/>
                </a:solidFill>
              </a:rPr>
              <a:t>not</a:t>
            </a:r>
            <a:r>
              <a:rPr lang="en-US" b="1" i="1" u="sng" dirty="0"/>
              <a:t> in the wind</a:t>
            </a:r>
            <a:r>
              <a:rPr lang="en-US" i="1" dirty="0"/>
              <a:t>; and </a:t>
            </a:r>
            <a:r>
              <a:rPr lang="en-US" b="1" i="1" dirty="0"/>
              <a:t>after the wind an earthquake, but the </a:t>
            </a:r>
            <a:r>
              <a:rPr lang="en-US" b="1" i="1" u="sng" dirty="0"/>
              <a:t>LORD was </a:t>
            </a:r>
            <a:r>
              <a:rPr lang="en-US" b="1" i="1" u="sng" dirty="0">
                <a:solidFill>
                  <a:schemeClr val="tx2"/>
                </a:solidFill>
              </a:rPr>
              <a:t>not</a:t>
            </a:r>
            <a:r>
              <a:rPr lang="en-US" b="1" i="1" u="sng" dirty="0"/>
              <a:t> in the earthquake</a:t>
            </a:r>
            <a:r>
              <a:rPr lang="en-US" i="1" dirty="0"/>
              <a:t>; and </a:t>
            </a:r>
            <a:r>
              <a:rPr lang="en-US" b="1" i="1" dirty="0"/>
              <a:t>after the earthquake a fire, but the </a:t>
            </a:r>
            <a:r>
              <a:rPr lang="en-US" b="1" i="1" u="sng" dirty="0"/>
              <a:t>LORD was </a:t>
            </a:r>
            <a:r>
              <a:rPr lang="en-US" b="1" i="1" u="sng" dirty="0">
                <a:solidFill>
                  <a:schemeClr val="tx2"/>
                </a:solidFill>
              </a:rPr>
              <a:t>not</a:t>
            </a:r>
            <a:r>
              <a:rPr lang="en-US" b="1" i="1" u="sng" dirty="0"/>
              <a:t> in the fire</a:t>
            </a:r>
            <a:r>
              <a:rPr lang="en-US" b="1" i="1" dirty="0"/>
              <a:t>; and after the fire </a:t>
            </a:r>
            <a:r>
              <a:rPr lang="en-US" b="1" i="1" u="sng" dirty="0">
                <a:solidFill>
                  <a:schemeClr val="tx2"/>
                </a:solidFill>
              </a:rPr>
              <a:t>a still small voice</a:t>
            </a:r>
            <a:r>
              <a:rPr lang="en-US" i="1" dirty="0"/>
              <a:t>. </a:t>
            </a:r>
            <a:r>
              <a:rPr lang="en-US" dirty="0"/>
              <a:t>(</a:t>
            </a:r>
            <a:r>
              <a:rPr lang="en-US" b="1" dirty="0">
                <a:solidFill>
                  <a:schemeClr val="tx2"/>
                </a:solidFill>
              </a:rPr>
              <a:t>I Kings </a:t>
            </a:r>
            <a:r>
              <a:rPr lang="en-US" b="1" dirty="0" smtClean="0">
                <a:solidFill>
                  <a:schemeClr val="tx2"/>
                </a:solidFill>
              </a:rPr>
              <a:t>19:11-12</a:t>
            </a:r>
            <a:r>
              <a:rPr lang="en-US" dirty="0"/>
              <a:t>)</a:t>
            </a:r>
          </a:p>
          <a:p>
            <a:r>
              <a:rPr lang="en-US" dirty="0" smtClean="0"/>
              <a:t>God </a:t>
            </a:r>
            <a:r>
              <a:rPr lang="en-US" dirty="0"/>
              <a:t>does </a:t>
            </a:r>
            <a:r>
              <a:rPr lang="en-US" b="1" i="1" dirty="0"/>
              <a:t>not</a:t>
            </a:r>
            <a:r>
              <a:rPr lang="en-US" dirty="0"/>
              <a:t> always act in the way that </a:t>
            </a:r>
            <a:r>
              <a:rPr lang="en-US" b="1" i="1" dirty="0"/>
              <a:t>we expect </a:t>
            </a:r>
            <a:r>
              <a:rPr lang="en-US" dirty="0"/>
              <a:t>or </a:t>
            </a:r>
            <a:r>
              <a:rPr lang="en-US" dirty="0" smtClean="0"/>
              <a:t>want.</a:t>
            </a:r>
          </a:p>
          <a:p>
            <a:r>
              <a:rPr lang="en-US" dirty="0" smtClean="0"/>
              <a:t>We </a:t>
            </a:r>
            <a:r>
              <a:rPr lang="en-US" b="1" i="1" dirty="0" smtClean="0"/>
              <a:t>cannot</a:t>
            </a:r>
            <a:r>
              <a:rPr lang="en-US" dirty="0" smtClean="0"/>
              <a:t> </a:t>
            </a:r>
            <a:r>
              <a:rPr lang="en-US" b="1" i="1" dirty="0" smtClean="0"/>
              <a:t>anticipate</a:t>
            </a:r>
            <a:r>
              <a:rPr lang="en-US" dirty="0" smtClean="0"/>
              <a:t> God.  He is </a:t>
            </a:r>
            <a:r>
              <a:rPr lang="en-US" b="1" i="1" dirty="0" smtClean="0"/>
              <a:t>unconventional</a:t>
            </a:r>
            <a:r>
              <a:rPr lang="en-US" dirty="0" smtClean="0"/>
              <a:t>!</a:t>
            </a:r>
          </a:p>
          <a:p>
            <a:r>
              <a:rPr lang="en-US" dirty="0"/>
              <a:t>We cannot expect </a:t>
            </a:r>
            <a:r>
              <a:rPr lang="en-US" b="1" i="1" dirty="0"/>
              <a:t>Him</a:t>
            </a:r>
            <a:r>
              <a:rPr lang="en-US" dirty="0"/>
              <a:t> to conform to </a:t>
            </a:r>
            <a:r>
              <a:rPr lang="en-US" b="1" i="1" dirty="0"/>
              <a:t>our</a:t>
            </a:r>
            <a:r>
              <a:rPr lang="en-US" dirty="0"/>
              <a:t> expectations (</a:t>
            </a:r>
            <a:r>
              <a:rPr lang="en-US" b="1" dirty="0">
                <a:solidFill>
                  <a:schemeClr val="tx2"/>
                </a:solidFill>
              </a:rPr>
              <a:t>19:17</a:t>
            </a:r>
            <a:r>
              <a:rPr lang="en-US" dirty="0" smtClean="0"/>
              <a:t>)</a:t>
            </a:r>
            <a:endParaRPr lang="en-US" dirty="0"/>
          </a:p>
        </p:txBody>
      </p:sp>
      <p:sp>
        <p:nvSpPr>
          <p:cNvPr id="3" name="Title 2"/>
          <p:cNvSpPr>
            <a:spLocks noGrp="1"/>
          </p:cNvSpPr>
          <p:nvPr>
            <p:ph type="title"/>
          </p:nvPr>
        </p:nvSpPr>
        <p:spPr/>
        <p:txBody>
          <a:bodyPr/>
          <a:lstStyle/>
          <a:p>
            <a:r>
              <a:rPr lang="en-US" dirty="0" smtClean="0"/>
              <a:t>Unconventional God</a:t>
            </a:r>
            <a:endParaRPr lang="en-US" dirty="0"/>
          </a:p>
        </p:txBody>
      </p:sp>
    </p:spTree>
    <p:extLst>
      <p:ext uri="{BB962C8B-B14F-4D97-AF65-F5344CB8AC3E}">
        <p14:creationId xmlns:p14="http://schemas.microsoft.com/office/powerpoint/2010/main" val="291463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100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par>
                          <p:cTn id="17" fill="hold">
                            <p:stCondLst>
                              <p:cond delay="2000"/>
                            </p:stCondLst>
                            <p:childTnLst>
                              <p:par>
                                <p:cTn id="18" presetID="10" presetClass="entr" presetSubtype="0" fill="hold" nodeType="afterEffect">
                                  <p:stCondLst>
                                    <p:cond delay="100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smtClean="0"/>
              <a:t>“</a:t>
            </a:r>
            <a:r>
              <a:rPr lang="en-US" b="1" i="1" u="sng" dirty="0" smtClean="0"/>
              <a:t>Go</a:t>
            </a:r>
            <a:r>
              <a:rPr lang="en-US" b="1" i="1" dirty="0" smtClean="0"/>
              <a:t> </a:t>
            </a:r>
            <a:r>
              <a:rPr lang="en-US" b="1" i="1" dirty="0"/>
              <a:t>out, and </a:t>
            </a:r>
            <a:r>
              <a:rPr lang="en-US" b="1" i="1" u="sng" dirty="0"/>
              <a:t>stand</a:t>
            </a:r>
            <a:r>
              <a:rPr lang="en-US" b="1" i="1" dirty="0"/>
              <a:t> on the mountain </a:t>
            </a:r>
            <a:r>
              <a:rPr lang="en-US" b="1" i="1" u="sng" dirty="0"/>
              <a:t>before the LORD</a:t>
            </a:r>
            <a:r>
              <a:rPr lang="en-US" i="1" dirty="0"/>
              <a:t>.” And behold, </a:t>
            </a:r>
            <a:r>
              <a:rPr lang="en-US" b="1" i="1" dirty="0"/>
              <a:t>the LORD passed by</a:t>
            </a:r>
            <a:r>
              <a:rPr lang="en-US" i="1" dirty="0"/>
              <a:t>, and a great and strong wind </a:t>
            </a:r>
            <a:r>
              <a:rPr lang="en-US" b="1" i="1" dirty="0"/>
              <a:t>tore into the mountains and broke the rocks in pieces before the LORD, but the </a:t>
            </a:r>
            <a:r>
              <a:rPr lang="en-US" b="1" i="1" u="sng" dirty="0"/>
              <a:t>LORD was </a:t>
            </a:r>
            <a:r>
              <a:rPr lang="en-US" b="1" i="1" u="sng" dirty="0">
                <a:solidFill>
                  <a:schemeClr val="tx2"/>
                </a:solidFill>
              </a:rPr>
              <a:t>not</a:t>
            </a:r>
            <a:r>
              <a:rPr lang="en-US" b="1" i="1" u="sng" dirty="0"/>
              <a:t> in the wind</a:t>
            </a:r>
            <a:r>
              <a:rPr lang="en-US" i="1" dirty="0"/>
              <a:t>; and </a:t>
            </a:r>
            <a:r>
              <a:rPr lang="en-US" b="1" i="1" dirty="0"/>
              <a:t>after the wind an earthquake, but the </a:t>
            </a:r>
            <a:r>
              <a:rPr lang="en-US" b="1" i="1" u="sng" dirty="0"/>
              <a:t>LORD was </a:t>
            </a:r>
            <a:r>
              <a:rPr lang="en-US" b="1" i="1" u="sng" dirty="0">
                <a:solidFill>
                  <a:schemeClr val="tx2"/>
                </a:solidFill>
              </a:rPr>
              <a:t>not</a:t>
            </a:r>
            <a:r>
              <a:rPr lang="en-US" b="1" i="1" u="sng" dirty="0"/>
              <a:t> in the earthquake</a:t>
            </a:r>
            <a:r>
              <a:rPr lang="en-US" i="1" dirty="0"/>
              <a:t>; and </a:t>
            </a:r>
            <a:r>
              <a:rPr lang="en-US" b="1" i="1" dirty="0"/>
              <a:t>after the earthquake a fire, but the </a:t>
            </a:r>
            <a:r>
              <a:rPr lang="en-US" b="1" i="1" u="sng" dirty="0"/>
              <a:t>LORD was </a:t>
            </a:r>
            <a:r>
              <a:rPr lang="en-US" b="1" i="1" u="sng" dirty="0">
                <a:solidFill>
                  <a:schemeClr val="tx2"/>
                </a:solidFill>
              </a:rPr>
              <a:t>not</a:t>
            </a:r>
            <a:r>
              <a:rPr lang="en-US" b="1" i="1" u="sng" dirty="0"/>
              <a:t> in the fire</a:t>
            </a:r>
            <a:r>
              <a:rPr lang="en-US" b="1" i="1" dirty="0"/>
              <a:t>; and after the fire </a:t>
            </a:r>
            <a:r>
              <a:rPr lang="en-US" b="1" i="1" u="sng" dirty="0">
                <a:solidFill>
                  <a:schemeClr val="tx2"/>
                </a:solidFill>
              </a:rPr>
              <a:t>a still small voice</a:t>
            </a:r>
            <a:r>
              <a:rPr lang="en-US" i="1" dirty="0"/>
              <a:t>. </a:t>
            </a:r>
            <a:r>
              <a:rPr lang="en-US" dirty="0"/>
              <a:t>(</a:t>
            </a:r>
            <a:r>
              <a:rPr lang="en-US" b="1" dirty="0">
                <a:solidFill>
                  <a:schemeClr val="tx2"/>
                </a:solidFill>
              </a:rPr>
              <a:t>I Kings </a:t>
            </a:r>
            <a:r>
              <a:rPr lang="en-US" b="1" dirty="0" smtClean="0">
                <a:solidFill>
                  <a:schemeClr val="tx2"/>
                </a:solidFill>
              </a:rPr>
              <a:t>19:11-12</a:t>
            </a:r>
            <a:r>
              <a:rPr lang="en-US" dirty="0"/>
              <a:t>)</a:t>
            </a:r>
          </a:p>
          <a:p>
            <a:r>
              <a:rPr lang="en-US" b="1" i="1" dirty="0" smtClean="0"/>
              <a:t>Truth</a:t>
            </a:r>
            <a:r>
              <a:rPr lang="en-US" dirty="0" smtClean="0"/>
              <a:t> &amp; </a:t>
            </a:r>
            <a:r>
              <a:rPr lang="en-US" b="1" i="1" dirty="0" smtClean="0"/>
              <a:t>wisdom</a:t>
            </a:r>
            <a:r>
              <a:rPr lang="en-US" dirty="0" smtClean="0"/>
              <a:t> are never </a:t>
            </a:r>
            <a:r>
              <a:rPr lang="en-US" b="1" i="1" dirty="0" smtClean="0"/>
              <a:t>shouted</a:t>
            </a:r>
            <a:r>
              <a:rPr lang="en-US" dirty="0" smtClean="0"/>
              <a:t> (</a:t>
            </a:r>
            <a:r>
              <a:rPr lang="en-US" b="1" dirty="0" smtClean="0">
                <a:solidFill>
                  <a:schemeClr val="tx2"/>
                </a:solidFill>
              </a:rPr>
              <a:t>Pro. 1:20-33; </a:t>
            </a:r>
            <a:r>
              <a:rPr lang="en-US" b="1" dirty="0" err="1" smtClean="0">
                <a:solidFill>
                  <a:schemeClr val="tx2"/>
                </a:solidFill>
              </a:rPr>
              <a:t>Ecc</a:t>
            </a:r>
            <a:r>
              <a:rPr lang="en-US" b="1" dirty="0" smtClean="0">
                <a:solidFill>
                  <a:schemeClr val="tx2"/>
                </a:solidFill>
              </a:rPr>
              <a:t>. 9:14-17</a:t>
            </a:r>
            <a:r>
              <a:rPr lang="en-US" dirty="0" smtClean="0"/>
              <a:t>).</a:t>
            </a:r>
          </a:p>
          <a:p>
            <a:r>
              <a:rPr lang="en-US" dirty="0" smtClean="0"/>
              <a:t>God’s </a:t>
            </a:r>
            <a:r>
              <a:rPr lang="en-US" b="1" i="1" dirty="0" smtClean="0"/>
              <a:t>due</a:t>
            </a:r>
            <a:r>
              <a:rPr lang="en-US" dirty="0" smtClean="0"/>
              <a:t> respect is never </a:t>
            </a:r>
            <a:r>
              <a:rPr lang="en-US" b="1" i="1" dirty="0" smtClean="0"/>
              <a:t>forced</a:t>
            </a:r>
            <a:r>
              <a:rPr lang="en-US" dirty="0" smtClean="0"/>
              <a:t> … here (</a:t>
            </a:r>
            <a:r>
              <a:rPr lang="en-US" b="1" dirty="0" smtClean="0">
                <a:solidFill>
                  <a:schemeClr val="tx2"/>
                </a:solidFill>
              </a:rPr>
              <a:t>Psa. 32:9; Ro. 14:11</a:t>
            </a:r>
            <a:r>
              <a:rPr lang="en-US" dirty="0" smtClean="0"/>
              <a:t>).</a:t>
            </a:r>
          </a:p>
          <a:p>
            <a:r>
              <a:rPr lang="en-US" dirty="0"/>
              <a:t>Reminiscent of Job’s </a:t>
            </a:r>
            <a:r>
              <a:rPr lang="en-US" b="1" i="1" dirty="0"/>
              <a:t>opportunity</a:t>
            </a:r>
            <a:r>
              <a:rPr lang="en-US" dirty="0"/>
              <a:t> from God (</a:t>
            </a:r>
            <a:r>
              <a:rPr lang="en-US" b="1" dirty="0">
                <a:solidFill>
                  <a:schemeClr val="tx2"/>
                </a:solidFill>
              </a:rPr>
              <a:t>Job 38-42</a:t>
            </a:r>
            <a:r>
              <a:rPr lang="en-US" dirty="0" smtClean="0"/>
              <a:t>).</a:t>
            </a:r>
            <a:endParaRPr lang="en-US" dirty="0"/>
          </a:p>
        </p:txBody>
      </p:sp>
      <p:sp>
        <p:nvSpPr>
          <p:cNvPr id="3" name="Title 2"/>
          <p:cNvSpPr>
            <a:spLocks noGrp="1"/>
          </p:cNvSpPr>
          <p:nvPr>
            <p:ph type="title"/>
          </p:nvPr>
        </p:nvSpPr>
        <p:spPr/>
        <p:txBody>
          <a:bodyPr/>
          <a:lstStyle/>
          <a:p>
            <a:r>
              <a:rPr lang="en-US" dirty="0" smtClean="0"/>
              <a:t>Unconventional God</a:t>
            </a:r>
            <a:endParaRPr lang="en-US" dirty="0"/>
          </a:p>
        </p:txBody>
      </p:sp>
    </p:spTree>
    <p:extLst>
      <p:ext uri="{BB962C8B-B14F-4D97-AF65-F5344CB8AC3E}">
        <p14:creationId xmlns:p14="http://schemas.microsoft.com/office/powerpoint/2010/main" val="26136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a:t>So it was, </a:t>
            </a:r>
            <a:r>
              <a:rPr lang="en-US" b="1" i="1" dirty="0"/>
              <a:t>when Elijah heard </a:t>
            </a:r>
            <a:r>
              <a:rPr lang="en-US" b="1" i="1" u="sng" dirty="0"/>
              <a:t>it</a:t>
            </a:r>
            <a:r>
              <a:rPr lang="en-US" b="1" i="1" dirty="0"/>
              <a:t>, that he </a:t>
            </a:r>
            <a:r>
              <a:rPr lang="en-US" b="1" i="1" u="sng" dirty="0"/>
              <a:t>wrapped his face</a:t>
            </a:r>
            <a:r>
              <a:rPr lang="en-US" b="1" i="1" dirty="0"/>
              <a:t> in his mantle </a:t>
            </a:r>
            <a:r>
              <a:rPr lang="en-US" i="1" dirty="0"/>
              <a:t>and </a:t>
            </a:r>
            <a:r>
              <a:rPr lang="en-US" b="1" i="1" u="sng" dirty="0"/>
              <a:t>went out</a:t>
            </a:r>
            <a:r>
              <a:rPr lang="en-US" b="1" i="1" dirty="0"/>
              <a:t> </a:t>
            </a:r>
            <a:r>
              <a:rPr lang="en-US" i="1" dirty="0"/>
              <a:t>and </a:t>
            </a:r>
            <a:r>
              <a:rPr lang="en-US" b="1" i="1" u="sng" dirty="0"/>
              <a:t>stood</a:t>
            </a:r>
            <a:r>
              <a:rPr lang="en-US" i="1" dirty="0"/>
              <a:t> in the entrance of the cave. </a:t>
            </a:r>
            <a:r>
              <a:rPr lang="en-US" b="1" i="1" dirty="0" smtClean="0"/>
              <a:t>Suddenly a voice came to him, and said, “</a:t>
            </a:r>
            <a:r>
              <a:rPr lang="en-US" b="1" i="1" u="sng" dirty="0" smtClean="0"/>
              <a:t>What are you doing here, Elijah?</a:t>
            </a:r>
            <a:r>
              <a:rPr lang="en-US" b="1" i="1" dirty="0" smtClean="0"/>
              <a:t>”  </a:t>
            </a:r>
            <a:r>
              <a:rPr lang="en-US" i="1" dirty="0" smtClean="0"/>
              <a:t>And he said, “</a:t>
            </a:r>
            <a:r>
              <a:rPr lang="en-US" b="1" i="1" u="sng" dirty="0" smtClean="0"/>
              <a:t>I</a:t>
            </a:r>
            <a:r>
              <a:rPr lang="en-US" b="1" i="1" dirty="0" smtClean="0"/>
              <a:t> have been very zealous for </a:t>
            </a:r>
            <a:r>
              <a:rPr lang="en-US" b="1" i="1" u="sng" dirty="0" smtClean="0"/>
              <a:t>the LORD God</a:t>
            </a:r>
            <a:r>
              <a:rPr lang="en-US" b="1" i="1" dirty="0" smtClean="0"/>
              <a:t> of hosts</a:t>
            </a:r>
            <a:r>
              <a:rPr lang="en-US" i="1" dirty="0" smtClean="0"/>
              <a:t>; because </a:t>
            </a:r>
            <a:r>
              <a:rPr lang="en-US" b="1" i="1" dirty="0" smtClean="0"/>
              <a:t>the children of </a:t>
            </a:r>
            <a:r>
              <a:rPr lang="en-US" b="1" i="1" u="sng" dirty="0" smtClean="0"/>
              <a:t>Israel</a:t>
            </a:r>
            <a:r>
              <a:rPr lang="en-US" b="1" i="1" dirty="0" smtClean="0"/>
              <a:t> have forsaken </a:t>
            </a:r>
            <a:r>
              <a:rPr lang="en-US" b="1" i="1" u="sng" dirty="0" smtClean="0"/>
              <a:t>Your</a:t>
            </a:r>
            <a:r>
              <a:rPr lang="en-US" b="1" i="1" dirty="0" smtClean="0"/>
              <a:t> cove</a:t>
            </a:r>
            <a:r>
              <a:rPr lang="en-US" i="1" dirty="0" smtClean="0"/>
              <a:t>nant, </a:t>
            </a:r>
            <a:r>
              <a:rPr lang="en-US" b="1" i="1" dirty="0" smtClean="0"/>
              <a:t>torn down </a:t>
            </a:r>
            <a:r>
              <a:rPr lang="en-US" b="1" i="1" u="sng" dirty="0" smtClean="0"/>
              <a:t>Your</a:t>
            </a:r>
            <a:r>
              <a:rPr lang="en-US" b="1" i="1" dirty="0" smtClean="0"/>
              <a:t> altars</a:t>
            </a:r>
            <a:r>
              <a:rPr lang="en-US" i="1" dirty="0" smtClean="0"/>
              <a:t>, and </a:t>
            </a:r>
            <a:r>
              <a:rPr lang="en-US" b="1" i="1" dirty="0" smtClean="0"/>
              <a:t>killed </a:t>
            </a:r>
            <a:r>
              <a:rPr lang="en-US" b="1" i="1" u="sng" dirty="0" smtClean="0"/>
              <a:t>Your</a:t>
            </a:r>
            <a:r>
              <a:rPr lang="en-US" b="1" i="1" dirty="0" smtClean="0"/>
              <a:t> prophets </a:t>
            </a:r>
            <a:r>
              <a:rPr lang="en-US" i="1" dirty="0" smtClean="0"/>
              <a:t>with the sword. </a:t>
            </a:r>
            <a:r>
              <a:rPr lang="en-US" b="1" i="1" u="sng" dirty="0" smtClean="0"/>
              <a:t>I alone</a:t>
            </a:r>
            <a:r>
              <a:rPr lang="en-US" b="1" i="1" dirty="0" smtClean="0"/>
              <a:t> am left</a:t>
            </a:r>
            <a:r>
              <a:rPr lang="en-US" i="1" dirty="0" smtClean="0"/>
              <a:t>; and </a:t>
            </a:r>
            <a:r>
              <a:rPr lang="en-US" b="1" i="1" u="sng" dirty="0" smtClean="0"/>
              <a:t>they</a:t>
            </a:r>
            <a:r>
              <a:rPr lang="en-US" b="1" i="1" dirty="0" smtClean="0"/>
              <a:t> seek to take </a:t>
            </a:r>
            <a:r>
              <a:rPr lang="en-US" b="1" i="1" u="sng" dirty="0" smtClean="0"/>
              <a:t>my life</a:t>
            </a:r>
            <a:r>
              <a:rPr lang="en-US" i="1" dirty="0" smtClean="0"/>
              <a:t>.” </a:t>
            </a:r>
            <a:r>
              <a:rPr lang="en-US" dirty="0" smtClean="0"/>
              <a:t>(</a:t>
            </a:r>
            <a:r>
              <a:rPr lang="en-US" b="1" dirty="0" smtClean="0">
                <a:solidFill>
                  <a:schemeClr val="tx2"/>
                </a:solidFill>
              </a:rPr>
              <a:t>I Kings 19:13-14</a:t>
            </a:r>
            <a:r>
              <a:rPr lang="en-US" dirty="0" smtClean="0"/>
              <a:t>)</a:t>
            </a:r>
          </a:p>
          <a:p>
            <a:r>
              <a:rPr lang="en-US" dirty="0" smtClean="0"/>
              <a:t>Apparently, Elijah’s 1</a:t>
            </a:r>
            <a:r>
              <a:rPr lang="en-US" baseline="30000" dirty="0" smtClean="0"/>
              <a:t>st</a:t>
            </a:r>
            <a:r>
              <a:rPr lang="en-US" dirty="0" smtClean="0"/>
              <a:t> answer was insufficient.</a:t>
            </a:r>
          </a:p>
          <a:p>
            <a:r>
              <a:rPr lang="en-US" dirty="0" smtClean="0"/>
              <a:t>It warranted a manifestation of God’s </a:t>
            </a:r>
            <a:r>
              <a:rPr lang="en-US" b="1" i="1" dirty="0" smtClean="0"/>
              <a:t>power</a:t>
            </a:r>
            <a:r>
              <a:rPr lang="en-US" dirty="0" smtClean="0"/>
              <a:t> and God’s </a:t>
            </a:r>
            <a:r>
              <a:rPr lang="en-US" b="1" i="1" dirty="0" smtClean="0"/>
              <a:t>right</a:t>
            </a:r>
            <a:r>
              <a:rPr lang="en-US" dirty="0" smtClean="0"/>
              <a:t> to choose </a:t>
            </a:r>
            <a:r>
              <a:rPr lang="en-US" b="1" i="1" dirty="0" smtClean="0"/>
              <a:t>how</a:t>
            </a:r>
            <a:r>
              <a:rPr lang="en-US" dirty="0" smtClean="0"/>
              <a:t> to use that power.</a:t>
            </a:r>
            <a:endParaRPr lang="en-US" dirty="0"/>
          </a:p>
        </p:txBody>
      </p:sp>
      <p:sp>
        <p:nvSpPr>
          <p:cNvPr id="3" name="Title 2"/>
          <p:cNvSpPr>
            <a:spLocks noGrp="1"/>
          </p:cNvSpPr>
          <p:nvPr>
            <p:ph type="title"/>
          </p:nvPr>
        </p:nvSpPr>
        <p:spPr/>
        <p:txBody>
          <a:bodyPr/>
          <a:lstStyle/>
          <a:p>
            <a:r>
              <a:rPr lang="en-US" dirty="0" smtClean="0"/>
              <a:t>Elijah’s Justification, Again</a:t>
            </a:r>
            <a:endParaRPr lang="en-US" dirty="0"/>
          </a:p>
        </p:txBody>
      </p:sp>
    </p:spTree>
    <p:extLst>
      <p:ext uri="{BB962C8B-B14F-4D97-AF65-F5344CB8AC3E}">
        <p14:creationId xmlns:p14="http://schemas.microsoft.com/office/powerpoint/2010/main" val="93550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smtClean="0"/>
              <a:t>So it was, </a:t>
            </a:r>
            <a:r>
              <a:rPr lang="en-US" b="1" i="1" dirty="0" smtClean="0"/>
              <a:t>when Elijah heard </a:t>
            </a:r>
            <a:r>
              <a:rPr lang="en-US" b="1" i="1" u="sng" dirty="0" smtClean="0"/>
              <a:t>it</a:t>
            </a:r>
            <a:r>
              <a:rPr lang="en-US" b="1" i="1" dirty="0" smtClean="0"/>
              <a:t>, that he </a:t>
            </a:r>
            <a:r>
              <a:rPr lang="en-US" b="1" i="1" u="sng" dirty="0" smtClean="0"/>
              <a:t>wrapped his face</a:t>
            </a:r>
            <a:r>
              <a:rPr lang="en-US" b="1" i="1" dirty="0" smtClean="0"/>
              <a:t> in his mantle </a:t>
            </a:r>
            <a:r>
              <a:rPr lang="en-US" i="1" dirty="0" smtClean="0"/>
              <a:t>and </a:t>
            </a:r>
            <a:r>
              <a:rPr lang="en-US" b="1" i="1" u="sng" dirty="0" smtClean="0"/>
              <a:t>went out</a:t>
            </a:r>
            <a:r>
              <a:rPr lang="en-US" b="1" i="1" dirty="0" smtClean="0"/>
              <a:t> </a:t>
            </a:r>
            <a:r>
              <a:rPr lang="en-US" i="1" dirty="0" smtClean="0"/>
              <a:t>and </a:t>
            </a:r>
            <a:r>
              <a:rPr lang="en-US" b="1" i="1" u="sng" dirty="0" smtClean="0"/>
              <a:t>stood</a:t>
            </a:r>
            <a:r>
              <a:rPr lang="en-US" i="1" dirty="0" smtClean="0"/>
              <a:t> in the entrance of the cave. </a:t>
            </a:r>
            <a:r>
              <a:rPr lang="en-US" b="1" i="1" dirty="0" smtClean="0"/>
              <a:t>Suddenly a voice came to him, and said, “</a:t>
            </a:r>
            <a:r>
              <a:rPr lang="en-US" b="1" i="1" u="sng" dirty="0" smtClean="0"/>
              <a:t>What are you doing here, Elijah?</a:t>
            </a:r>
            <a:r>
              <a:rPr lang="en-US" b="1" i="1" dirty="0" smtClean="0"/>
              <a:t>”  </a:t>
            </a:r>
            <a:r>
              <a:rPr lang="en-US" i="1" dirty="0" smtClean="0"/>
              <a:t>And he said, “</a:t>
            </a:r>
            <a:r>
              <a:rPr lang="en-US" b="1" i="1" u="sng" dirty="0" smtClean="0"/>
              <a:t>I</a:t>
            </a:r>
            <a:r>
              <a:rPr lang="en-US" b="1" i="1" dirty="0" smtClean="0"/>
              <a:t> have been very zealous for </a:t>
            </a:r>
            <a:r>
              <a:rPr lang="en-US" b="1" i="1" u="sng" dirty="0" smtClean="0"/>
              <a:t>the LORD God</a:t>
            </a:r>
            <a:r>
              <a:rPr lang="en-US" b="1" i="1" dirty="0" smtClean="0"/>
              <a:t> of hosts</a:t>
            </a:r>
            <a:r>
              <a:rPr lang="en-US" i="1" dirty="0" smtClean="0"/>
              <a:t>; because </a:t>
            </a:r>
            <a:r>
              <a:rPr lang="en-US" b="1" i="1" dirty="0" smtClean="0"/>
              <a:t>the children of </a:t>
            </a:r>
            <a:r>
              <a:rPr lang="en-US" b="1" i="1" u="sng" dirty="0" smtClean="0"/>
              <a:t>Israel</a:t>
            </a:r>
            <a:r>
              <a:rPr lang="en-US" b="1" i="1" dirty="0" smtClean="0"/>
              <a:t> have forsaken </a:t>
            </a:r>
            <a:r>
              <a:rPr lang="en-US" b="1" i="1" u="sng" dirty="0" smtClean="0"/>
              <a:t>Your</a:t>
            </a:r>
            <a:r>
              <a:rPr lang="en-US" b="1" i="1" dirty="0" smtClean="0"/>
              <a:t> covenant</a:t>
            </a:r>
            <a:r>
              <a:rPr lang="en-US" i="1" dirty="0" smtClean="0"/>
              <a:t>, </a:t>
            </a:r>
            <a:r>
              <a:rPr lang="en-US" b="1" i="1" dirty="0" smtClean="0"/>
              <a:t>torn down </a:t>
            </a:r>
            <a:r>
              <a:rPr lang="en-US" b="1" i="1" u="sng" dirty="0" smtClean="0"/>
              <a:t>Your</a:t>
            </a:r>
            <a:r>
              <a:rPr lang="en-US" b="1" i="1" dirty="0" smtClean="0"/>
              <a:t> altars</a:t>
            </a:r>
            <a:r>
              <a:rPr lang="en-US" i="1" dirty="0" smtClean="0"/>
              <a:t>, and </a:t>
            </a:r>
            <a:r>
              <a:rPr lang="en-US" b="1" i="1" dirty="0" smtClean="0"/>
              <a:t>killed </a:t>
            </a:r>
            <a:r>
              <a:rPr lang="en-US" b="1" i="1" u="sng" dirty="0" smtClean="0"/>
              <a:t>Your</a:t>
            </a:r>
            <a:r>
              <a:rPr lang="en-US" b="1" i="1" dirty="0" smtClean="0"/>
              <a:t> prophets </a:t>
            </a:r>
            <a:r>
              <a:rPr lang="en-US" i="1" dirty="0" smtClean="0"/>
              <a:t>with the sword. </a:t>
            </a:r>
            <a:r>
              <a:rPr lang="en-US" b="1" i="1" u="sng" dirty="0" smtClean="0"/>
              <a:t>I alone</a:t>
            </a:r>
            <a:r>
              <a:rPr lang="en-US" b="1" i="1" dirty="0" smtClean="0"/>
              <a:t> am left</a:t>
            </a:r>
            <a:r>
              <a:rPr lang="en-US" i="1" dirty="0" smtClean="0"/>
              <a:t>; and </a:t>
            </a:r>
            <a:r>
              <a:rPr lang="en-US" b="1" i="1" u="sng" dirty="0" smtClean="0"/>
              <a:t>they</a:t>
            </a:r>
            <a:r>
              <a:rPr lang="en-US" b="1" i="1" dirty="0" smtClean="0"/>
              <a:t> seek to take </a:t>
            </a:r>
            <a:r>
              <a:rPr lang="en-US" b="1" i="1" u="sng" dirty="0" smtClean="0"/>
              <a:t>my life</a:t>
            </a:r>
            <a:r>
              <a:rPr lang="en-US" i="1" dirty="0" smtClean="0"/>
              <a:t>.” </a:t>
            </a:r>
            <a:r>
              <a:rPr lang="en-US" dirty="0" smtClean="0"/>
              <a:t>(</a:t>
            </a:r>
            <a:r>
              <a:rPr lang="en-US" b="1" dirty="0" smtClean="0">
                <a:solidFill>
                  <a:schemeClr val="tx2"/>
                </a:solidFill>
              </a:rPr>
              <a:t>I Kings 19:13-14</a:t>
            </a:r>
            <a:r>
              <a:rPr lang="en-US" dirty="0" smtClean="0"/>
              <a:t>)</a:t>
            </a:r>
          </a:p>
          <a:p>
            <a:r>
              <a:rPr lang="en-US" dirty="0" smtClean="0"/>
              <a:t>It also warranted God asking the </a:t>
            </a:r>
            <a:r>
              <a:rPr lang="en-US" b="1" i="1" dirty="0" smtClean="0"/>
              <a:t>same</a:t>
            </a:r>
            <a:r>
              <a:rPr lang="en-US" dirty="0" smtClean="0"/>
              <a:t> question – </a:t>
            </a:r>
            <a:r>
              <a:rPr lang="en-US" b="1" i="1" dirty="0" smtClean="0"/>
              <a:t>again</a:t>
            </a:r>
            <a:r>
              <a:rPr lang="en-US" dirty="0" smtClean="0"/>
              <a:t>!</a:t>
            </a:r>
          </a:p>
          <a:p>
            <a:r>
              <a:rPr lang="en-US" dirty="0" smtClean="0"/>
              <a:t>Given a chance to </a:t>
            </a:r>
            <a:r>
              <a:rPr lang="en-US" b="1" i="1" dirty="0" smtClean="0"/>
              <a:t>revise</a:t>
            </a:r>
            <a:r>
              <a:rPr lang="en-US" dirty="0" smtClean="0"/>
              <a:t>, Elijah </a:t>
            </a:r>
            <a:r>
              <a:rPr lang="en-US" b="1" i="1" dirty="0" smtClean="0"/>
              <a:t>insists</a:t>
            </a:r>
            <a:r>
              <a:rPr lang="en-US" dirty="0" smtClean="0"/>
              <a:t> on the </a:t>
            </a:r>
            <a:r>
              <a:rPr lang="en-US" b="1" i="1" dirty="0" smtClean="0"/>
              <a:t>same</a:t>
            </a:r>
            <a:r>
              <a:rPr lang="en-US" dirty="0" smtClean="0"/>
              <a:t> answer!</a:t>
            </a:r>
          </a:p>
          <a:p>
            <a:endParaRPr lang="en-US" dirty="0"/>
          </a:p>
        </p:txBody>
      </p:sp>
      <p:sp>
        <p:nvSpPr>
          <p:cNvPr id="3" name="Title 2"/>
          <p:cNvSpPr>
            <a:spLocks noGrp="1"/>
          </p:cNvSpPr>
          <p:nvPr>
            <p:ph type="title"/>
          </p:nvPr>
        </p:nvSpPr>
        <p:spPr/>
        <p:txBody>
          <a:bodyPr/>
          <a:lstStyle/>
          <a:p>
            <a:r>
              <a:rPr lang="en-US" dirty="0" smtClean="0"/>
              <a:t>Elijah’s Justification, Again</a:t>
            </a:r>
            <a:endParaRPr lang="en-US" dirty="0"/>
          </a:p>
        </p:txBody>
      </p:sp>
    </p:spTree>
    <p:extLst>
      <p:ext uri="{BB962C8B-B14F-4D97-AF65-F5344CB8AC3E}">
        <p14:creationId xmlns:p14="http://schemas.microsoft.com/office/powerpoint/2010/main" val="347492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5000"/>
              </a:lnSpc>
              <a:spcBef>
                <a:spcPts val="0"/>
              </a:spcBef>
            </a:pPr>
            <a:r>
              <a:rPr lang="en-US" dirty="0"/>
              <a:t>The </a:t>
            </a:r>
            <a:r>
              <a:rPr lang="en-US" i="1" dirty="0"/>
              <a:t>“hand of the Lord came upon Elijah”</a:t>
            </a:r>
            <a:r>
              <a:rPr lang="en-US" dirty="0"/>
              <a:t>, and he </a:t>
            </a:r>
            <a:r>
              <a:rPr lang="en-US" i="1" dirty="0"/>
              <a:t>“ran </a:t>
            </a:r>
            <a:r>
              <a:rPr lang="en-US" b="1" i="1" u="sng" dirty="0"/>
              <a:t>ahead</a:t>
            </a:r>
            <a:r>
              <a:rPr lang="en-US" i="1" dirty="0"/>
              <a:t> of Ahab”</a:t>
            </a:r>
            <a:r>
              <a:rPr lang="en-US" dirty="0"/>
              <a:t> and the rain storm </a:t>
            </a:r>
            <a:r>
              <a:rPr lang="en-US" dirty="0" smtClean="0"/>
              <a:t>Elijah promised (</a:t>
            </a:r>
            <a:r>
              <a:rPr lang="en-US" b="1" dirty="0" smtClean="0">
                <a:solidFill>
                  <a:schemeClr val="tx2"/>
                </a:solidFill>
              </a:rPr>
              <a:t>18:41-46</a:t>
            </a:r>
            <a:r>
              <a:rPr lang="en-US" dirty="0" smtClean="0"/>
              <a:t>).</a:t>
            </a:r>
          </a:p>
          <a:p>
            <a:pPr>
              <a:lnSpc>
                <a:spcPct val="95000"/>
              </a:lnSpc>
              <a:spcBef>
                <a:spcPts val="0"/>
              </a:spcBef>
            </a:pPr>
            <a:r>
              <a:rPr lang="en-US" b="1" i="1" u="sng" dirty="0" smtClean="0"/>
              <a:t>Ran</a:t>
            </a:r>
            <a:r>
              <a:rPr lang="en-US" dirty="0" smtClean="0"/>
              <a:t> from Mt. Carmel to </a:t>
            </a:r>
            <a:r>
              <a:rPr lang="en-US" dirty="0" err="1" smtClean="0"/>
              <a:t>Jezreel</a:t>
            </a:r>
            <a:r>
              <a:rPr lang="en-US" dirty="0" smtClean="0"/>
              <a:t>, a distance of </a:t>
            </a:r>
            <a:r>
              <a:rPr lang="en-US" b="1" i="1" dirty="0" smtClean="0"/>
              <a:t>17-20 miles</a:t>
            </a:r>
            <a:r>
              <a:rPr lang="en-US" dirty="0" smtClean="0"/>
              <a:t>.</a:t>
            </a:r>
          </a:p>
          <a:p>
            <a:pPr>
              <a:lnSpc>
                <a:spcPct val="95000"/>
              </a:lnSpc>
              <a:spcBef>
                <a:spcPts val="0"/>
              </a:spcBef>
            </a:pPr>
            <a:r>
              <a:rPr lang="en-US" dirty="0" smtClean="0"/>
              <a:t>Ran from </a:t>
            </a:r>
            <a:r>
              <a:rPr lang="en-US" dirty="0" err="1" smtClean="0"/>
              <a:t>Jezreel</a:t>
            </a:r>
            <a:r>
              <a:rPr lang="en-US" dirty="0" smtClean="0"/>
              <a:t> to Beersheba, about </a:t>
            </a:r>
            <a:r>
              <a:rPr lang="en-US" b="1" i="1" dirty="0" smtClean="0"/>
              <a:t>90 miles</a:t>
            </a:r>
            <a:r>
              <a:rPr lang="en-US" dirty="0" smtClean="0"/>
              <a:t>.</a:t>
            </a:r>
          </a:p>
          <a:p>
            <a:pPr>
              <a:lnSpc>
                <a:spcPct val="95000"/>
              </a:lnSpc>
              <a:spcBef>
                <a:spcPts val="0"/>
              </a:spcBef>
            </a:pPr>
            <a:r>
              <a:rPr lang="en-US" dirty="0" smtClean="0"/>
              <a:t>Prays for death from God, but presses on!</a:t>
            </a:r>
          </a:p>
          <a:p>
            <a:pPr>
              <a:lnSpc>
                <a:spcPct val="95000"/>
              </a:lnSpc>
              <a:spcBef>
                <a:spcPts val="0"/>
              </a:spcBef>
            </a:pPr>
            <a:r>
              <a:rPr lang="en-US" dirty="0" smtClean="0"/>
              <a:t>Continues into the wilderness for </a:t>
            </a:r>
            <a:r>
              <a:rPr lang="en-US" b="1" i="1" dirty="0" smtClean="0"/>
              <a:t>40 days </a:t>
            </a:r>
            <a:r>
              <a:rPr lang="en-US" dirty="0" smtClean="0"/>
              <a:t>on </a:t>
            </a:r>
            <a:r>
              <a:rPr lang="en-US" b="1" i="1" dirty="0" smtClean="0"/>
              <a:t>only </a:t>
            </a:r>
            <a:r>
              <a:rPr lang="en-US" b="1" i="1" u="sng" dirty="0" smtClean="0"/>
              <a:t>2</a:t>
            </a:r>
            <a:r>
              <a:rPr lang="en-US" b="1" i="1" dirty="0" smtClean="0"/>
              <a:t> meals</a:t>
            </a:r>
            <a:r>
              <a:rPr lang="en-US" dirty="0" smtClean="0"/>
              <a:t>!!!</a:t>
            </a:r>
          </a:p>
          <a:p>
            <a:pPr>
              <a:lnSpc>
                <a:spcPct val="95000"/>
              </a:lnSpc>
              <a:spcBef>
                <a:spcPts val="0"/>
              </a:spcBef>
            </a:pPr>
            <a:r>
              <a:rPr lang="en-US" dirty="0" smtClean="0"/>
              <a:t>Presses on to </a:t>
            </a:r>
            <a:r>
              <a:rPr lang="en-US" dirty="0" err="1" smtClean="0"/>
              <a:t>Horeb</a:t>
            </a:r>
            <a:r>
              <a:rPr lang="en-US" dirty="0" smtClean="0"/>
              <a:t>, Mt. Sinai, total of </a:t>
            </a:r>
            <a:r>
              <a:rPr lang="en-US" b="1" i="1" dirty="0" smtClean="0"/>
              <a:t>100</a:t>
            </a:r>
            <a:r>
              <a:rPr lang="en-US" dirty="0" smtClean="0"/>
              <a:t> miles from </a:t>
            </a:r>
            <a:r>
              <a:rPr lang="en-US" dirty="0" err="1" smtClean="0"/>
              <a:t>Jezreel</a:t>
            </a:r>
            <a:r>
              <a:rPr lang="en-US" dirty="0" smtClean="0"/>
              <a:t>!</a:t>
            </a:r>
            <a:endParaRPr lang="en-US" dirty="0"/>
          </a:p>
        </p:txBody>
      </p:sp>
      <p:sp>
        <p:nvSpPr>
          <p:cNvPr id="3" name="Title 2"/>
          <p:cNvSpPr>
            <a:spLocks noGrp="1"/>
          </p:cNvSpPr>
          <p:nvPr>
            <p:ph type="title"/>
          </p:nvPr>
        </p:nvSpPr>
        <p:spPr/>
        <p:txBody>
          <a:bodyPr/>
          <a:lstStyle/>
          <a:p>
            <a:r>
              <a:rPr lang="en-US" dirty="0" smtClean="0"/>
              <a:t>Elijah’s Insistence</a:t>
            </a:r>
            <a:endParaRPr lang="en-US" dirty="0"/>
          </a:p>
        </p:txBody>
      </p:sp>
    </p:spTree>
    <p:extLst>
      <p:ext uri="{BB962C8B-B14F-4D97-AF65-F5344CB8AC3E}">
        <p14:creationId xmlns:p14="http://schemas.microsoft.com/office/powerpoint/2010/main" val="184313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0"/>
            <a:ext cx="3827796" cy="5143500"/>
          </a:xfrm>
          <a:prstGeom prst="rect">
            <a:avLst/>
          </a:prstGeom>
        </p:spPr>
      </p:pic>
      <p:cxnSp>
        <p:nvCxnSpPr>
          <p:cNvPr id="6" name="Curved Connector 5"/>
          <p:cNvCxnSpPr/>
          <p:nvPr/>
        </p:nvCxnSpPr>
        <p:spPr>
          <a:xfrm rot="16200000" flipH="1">
            <a:off x="2133600" y="1352550"/>
            <a:ext cx="457200" cy="457200"/>
          </a:xfrm>
          <a:prstGeom prst="curvedConnector3">
            <a:avLst>
              <a:gd name="adj1" fmla="val 3226"/>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0" name="Curved Connector 9"/>
          <p:cNvCxnSpPr/>
          <p:nvPr/>
        </p:nvCxnSpPr>
        <p:spPr>
          <a:xfrm rot="5400000">
            <a:off x="1209675" y="2486025"/>
            <a:ext cx="2076450" cy="685800"/>
          </a:xfrm>
          <a:prstGeom prst="curvedConnector3">
            <a:avLst>
              <a:gd name="adj1" fmla="val 9155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3" name="Curved Connector 12"/>
          <p:cNvCxnSpPr/>
          <p:nvPr/>
        </p:nvCxnSpPr>
        <p:spPr>
          <a:xfrm rot="5400000">
            <a:off x="982304" y="3989131"/>
            <a:ext cx="1029316" cy="860323"/>
          </a:xfrm>
          <a:prstGeom prst="curved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350" y="0"/>
            <a:ext cx="2611250" cy="5143500"/>
          </a:xfrm>
          <a:prstGeom prst="rect">
            <a:avLst/>
          </a:prstGeom>
        </p:spPr>
      </p:pic>
    </p:spTree>
    <p:extLst>
      <p:ext uri="{BB962C8B-B14F-4D97-AF65-F5344CB8AC3E}">
        <p14:creationId xmlns:p14="http://schemas.microsoft.com/office/powerpoint/2010/main" val="314162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5000"/>
              </a:lnSpc>
              <a:spcBef>
                <a:spcPts val="0"/>
              </a:spcBef>
            </a:pPr>
            <a:r>
              <a:rPr lang="en-US" dirty="0"/>
              <a:t>The </a:t>
            </a:r>
            <a:r>
              <a:rPr lang="en-US" i="1" dirty="0"/>
              <a:t>“hand of the Lord came upon Elijah”</a:t>
            </a:r>
            <a:r>
              <a:rPr lang="en-US" dirty="0"/>
              <a:t>, and he </a:t>
            </a:r>
            <a:r>
              <a:rPr lang="en-US" i="1" dirty="0"/>
              <a:t>“ran </a:t>
            </a:r>
            <a:r>
              <a:rPr lang="en-US" b="1" i="1" u="sng" dirty="0"/>
              <a:t>ahead</a:t>
            </a:r>
            <a:r>
              <a:rPr lang="en-US" i="1" dirty="0"/>
              <a:t> of Ahab”</a:t>
            </a:r>
            <a:r>
              <a:rPr lang="en-US" dirty="0"/>
              <a:t> and the rain storm </a:t>
            </a:r>
            <a:r>
              <a:rPr lang="en-US" dirty="0" smtClean="0"/>
              <a:t>Elijah promised (</a:t>
            </a:r>
            <a:r>
              <a:rPr lang="en-US" b="1" dirty="0" smtClean="0">
                <a:solidFill>
                  <a:schemeClr val="tx2"/>
                </a:solidFill>
              </a:rPr>
              <a:t>18:41-46</a:t>
            </a:r>
            <a:r>
              <a:rPr lang="en-US" dirty="0" smtClean="0"/>
              <a:t>).</a:t>
            </a:r>
          </a:p>
          <a:p>
            <a:pPr>
              <a:lnSpc>
                <a:spcPct val="95000"/>
              </a:lnSpc>
              <a:spcBef>
                <a:spcPts val="0"/>
              </a:spcBef>
            </a:pPr>
            <a:r>
              <a:rPr lang="en-US" b="1" i="1" u="sng" dirty="0" smtClean="0"/>
              <a:t>Ran</a:t>
            </a:r>
            <a:r>
              <a:rPr lang="en-US" dirty="0" smtClean="0"/>
              <a:t> from Mt. Carmel to </a:t>
            </a:r>
            <a:r>
              <a:rPr lang="en-US" dirty="0" err="1" smtClean="0"/>
              <a:t>Jezreel</a:t>
            </a:r>
            <a:r>
              <a:rPr lang="en-US" dirty="0" smtClean="0"/>
              <a:t>, a distance of </a:t>
            </a:r>
            <a:r>
              <a:rPr lang="en-US" b="1" i="1" dirty="0" smtClean="0"/>
              <a:t>17-20 miles</a:t>
            </a:r>
            <a:r>
              <a:rPr lang="en-US" dirty="0" smtClean="0"/>
              <a:t>.</a:t>
            </a:r>
          </a:p>
          <a:p>
            <a:pPr>
              <a:lnSpc>
                <a:spcPct val="95000"/>
              </a:lnSpc>
              <a:spcBef>
                <a:spcPts val="0"/>
              </a:spcBef>
            </a:pPr>
            <a:r>
              <a:rPr lang="en-US" dirty="0" smtClean="0"/>
              <a:t>Ran from </a:t>
            </a:r>
            <a:r>
              <a:rPr lang="en-US" dirty="0" err="1" smtClean="0"/>
              <a:t>Jezreel</a:t>
            </a:r>
            <a:r>
              <a:rPr lang="en-US" dirty="0" smtClean="0"/>
              <a:t> to Beersheba, about </a:t>
            </a:r>
            <a:r>
              <a:rPr lang="en-US" b="1" i="1" dirty="0" smtClean="0"/>
              <a:t>90 miles</a:t>
            </a:r>
            <a:r>
              <a:rPr lang="en-US" dirty="0" smtClean="0"/>
              <a:t>.</a:t>
            </a:r>
          </a:p>
          <a:p>
            <a:pPr>
              <a:lnSpc>
                <a:spcPct val="95000"/>
              </a:lnSpc>
              <a:spcBef>
                <a:spcPts val="0"/>
              </a:spcBef>
            </a:pPr>
            <a:r>
              <a:rPr lang="en-US" dirty="0" smtClean="0"/>
              <a:t>Prays for death from God, but presses on!</a:t>
            </a:r>
          </a:p>
          <a:p>
            <a:pPr>
              <a:lnSpc>
                <a:spcPct val="95000"/>
              </a:lnSpc>
              <a:spcBef>
                <a:spcPts val="0"/>
              </a:spcBef>
            </a:pPr>
            <a:r>
              <a:rPr lang="en-US" dirty="0" smtClean="0"/>
              <a:t>Continues into the wilderness for </a:t>
            </a:r>
            <a:r>
              <a:rPr lang="en-US" b="1" i="1" dirty="0" smtClean="0"/>
              <a:t>40 days </a:t>
            </a:r>
            <a:r>
              <a:rPr lang="en-US" dirty="0" smtClean="0"/>
              <a:t>on </a:t>
            </a:r>
            <a:r>
              <a:rPr lang="en-US" b="1" i="1" dirty="0" smtClean="0"/>
              <a:t>only </a:t>
            </a:r>
            <a:r>
              <a:rPr lang="en-US" b="1" i="1" u="sng" dirty="0" smtClean="0"/>
              <a:t>2</a:t>
            </a:r>
            <a:r>
              <a:rPr lang="en-US" b="1" i="1" dirty="0" smtClean="0"/>
              <a:t> meals</a:t>
            </a:r>
            <a:r>
              <a:rPr lang="en-US" dirty="0" smtClean="0"/>
              <a:t>!!!</a:t>
            </a:r>
          </a:p>
          <a:p>
            <a:pPr>
              <a:lnSpc>
                <a:spcPct val="95000"/>
              </a:lnSpc>
              <a:spcBef>
                <a:spcPts val="0"/>
              </a:spcBef>
            </a:pPr>
            <a:r>
              <a:rPr lang="en-US" dirty="0" smtClean="0"/>
              <a:t>Presses on to </a:t>
            </a:r>
            <a:r>
              <a:rPr lang="en-US" dirty="0" err="1" smtClean="0"/>
              <a:t>Horeb</a:t>
            </a:r>
            <a:r>
              <a:rPr lang="en-US" dirty="0" smtClean="0"/>
              <a:t>, Mt. Sinai, total of </a:t>
            </a:r>
            <a:r>
              <a:rPr lang="en-US" b="1" i="1" dirty="0" smtClean="0"/>
              <a:t>100</a:t>
            </a:r>
            <a:r>
              <a:rPr lang="en-US" dirty="0" smtClean="0"/>
              <a:t> miles from </a:t>
            </a:r>
            <a:r>
              <a:rPr lang="en-US" dirty="0" err="1" smtClean="0"/>
              <a:t>Jezreel</a:t>
            </a:r>
            <a:r>
              <a:rPr lang="en-US" dirty="0" smtClean="0"/>
              <a:t>!</a:t>
            </a:r>
          </a:p>
          <a:p>
            <a:pPr>
              <a:lnSpc>
                <a:spcPct val="95000"/>
              </a:lnSpc>
              <a:spcBef>
                <a:spcPts val="0"/>
              </a:spcBef>
            </a:pPr>
            <a:r>
              <a:rPr lang="en-US" dirty="0" smtClean="0"/>
              <a:t>When </a:t>
            </a:r>
            <a:r>
              <a:rPr lang="en-US" b="1" i="1" dirty="0" smtClean="0"/>
              <a:t>questioned</a:t>
            </a:r>
            <a:r>
              <a:rPr lang="en-US" dirty="0" smtClean="0"/>
              <a:t> by God, </a:t>
            </a:r>
            <a:r>
              <a:rPr lang="en-US" b="1" i="1" dirty="0" smtClean="0"/>
              <a:t>boasts</a:t>
            </a:r>
            <a:r>
              <a:rPr lang="en-US" dirty="0" smtClean="0"/>
              <a:t> in his efforts, </a:t>
            </a:r>
            <a:r>
              <a:rPr lang="en-US" b="1" i="1" dirty="0" smtClean="0"/>
              <a:t>questions</a:t>
            </a:r>
            <a:r>
              <a:rPr lang="en-US" dirty="0" smtClean="0"/>
              <a:t> God.</a:t>
            </a:r>
          </a:p>
          <a:p>
            <a:pPr>
              <a:lnSpc>
                <a:spcPct val="95000"/>
              </a:lnSpc>
              <a:spcBef>
                <a:spcPts val="0"/>
              </a:spcBef>
            </a:pPr>
            <a:r>
              <a:rPr lang="en-US" b="1" i="1" u="sng" dirty="0" smtClean="0"/>
              <a:t>Twice!</a:t>
            </a:r>
            <a:r>
              <a:rPr lang="en-US" dirty="0" smtClean="0"/>
              <a:t> … Even after God asked </a:t>
            </a:r>
            <a:r>
              <a:rPr lang="en-US" b="1" i="1" dirty="0" smtClean="0"/>
              <a:t>again</a:t>
            </a:r>
            <a:r>
              <a:rPr lang="en-US" dirty="0" smtClean="0"/>
              <a:t> His first question!</a:t>
            </a:r>
          </a:p>
          <a:p>
            <a:pPr>
              <a:lnSpc>
                <a:spcPct val="95000"/>
              </a:lnSpc>
              <a:spcBef>
                <a:spcPts val="0"/>
              </a:spcBef>
            </a:pPr>
            <a:r>
              <a:rPr lang="en-US" dirty="0" smtClean="0"/>
              <a:t>Elijah was </a:t>
            </a:r>
            <a:r>
              <a:rPr lang="en-US" b="1" i="1" dirty="0" smtClean="0"/>
              <a:t>convinced</a:t>
            </a:r>
            <a:r>
              <a:rPr lang="en-US" dirty="0" smtClean="0"/>
              <a:t> of his </a:t>
            </a:r>
            <a:r>
              <a:rPr lang="en-US" b="1" i="1" dirty="0" smtClean="0"/>
              <a:t>self-justification</a:t>
            </a:r>
            <a:r>
              <a:rPr lang="en-US" dirty="0" smtClean="0"/>
              <a:t>!  He was </a:t>
            </a:r>
            <a:r>
              <a:rPr lang="en-US" b="1" i="1" dirty="0" smtClean="0"/>
              <a:t>insistent</a:t>
            </a:r>
            <a:r>
              <a:rPr lang="en-US" dirty="0" smtClean="0"/>
              <a:t>!</a:t>
            </a:r>
          </a:p>
          <a:p>
            <a:pPr>
              <a:lnSpc>
                <a:spcPct val="95000"/>
              </a:lnSpc>
              <a:spcBef>
                <a:spcPts val="0"/>
              </a:spcBef>
            </a:pPr>
            <a:r>
              <a:rPr lang="en-US" dirty="0" smtClean="0"/>
              <a:t>But, so was </a:t>
            </a:r>
            <a:r>
              <a:rPr lang="en-US" b="1" i="1" dirty="0" smtClean="0"/>
              <a:t>God insistent</a:t>
            </a:r>
            <a:r>
              <a:rPr lang="en-US" dirty="0" smtClean="0"/>
              <a:t>! …</a:t>
            </a:r>
            <a:endParaRPr lang="en-US" dirty="0"/>
          </a:p>
        </p:txBody>
      </p:sp>
      <p:sp>
        <p:nvSpPr>
          <p:cNvPr id="3" name="Title 2"/>
          <p:cNvSpPr>
            <a:spLocks noGrp="1"/>
          </p:cNvSpPr>
          <p:nvPr>
            <p:ph type="title"/>
          </p:nvPr>
        </p:nvSpPr>
        <p:spPr/>
        <p:txBody>
          <a:bodyPr/>
          <a:lstStyle/>
          <a:p>
            <a:r>
              <a:rPr lang="en-US" dirty="0" smtClean="0"/>
              <a:t>Elijah’s Insistence</a:t>
            </a:r>
            <a:endParaRPr lang="en-US" dirty="0"/>
          </a:p>
        </p:txBody>
      </p:sp>
    </p:spTree>
    <p:extLst>
      <p:ext uri="{BB962C8B-B14F-4D97-AF65-F5344CB8AC3E}">
        <p14:creationId xmlns:p14="http://schemas.microsoft.com/office/powerpoint/2010/main" val="377365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500"/>
                                        <p:tgtEl>
                                          <p:spTgt spid="2">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So </a:t>
            </a:r>
            <a:r>
              <a:rPr lang="en-US" dirty="0"/>
              <a:t>they </a:t>
            </a:r>
            <a:r>
              <a:rPr lang="en-US" b="1" dirty="0"/>
              <a:t>cried aloud, and cut themselves</a:t>
            </a:r>
            <a:r>
              <a:rPr lang="en-US" dirty="0"/>
              <a:t>, as was their custom, with knives and lances, until </a:t>
            </a:r>
            <a:r>
              <a:rPr lang="en-US" b="1" dirty="0"/>
              <a:t>the blood gushed out on them</a:t>
            </a:r>
            <a:r>
              <a:rPr lang="en-US" dirty="0" smtClean="0"/>
              <a:t>. And </a:t>
            </a:r>
            <a:r>
              <a:rPr lang="en-US" dirty="0"/>
              <a:t>when midday was past, they prophesied until the time of the offering of the evening sacrifice. But </a:t>
            </a:r>
            <a:r>
              <a:rPr lang="en-US" b="1" dirty="0"/>
              <a:t>there was no voice; no one answered, </a:t>
            </a:r>
            <a:r>
              <a:rPr lang="en-US" b="1" u="sng" dirty="0"/>
              <a:t>no one paid attention</a:t>
            </a:r>
            <a:r>
              <a:rPr lang="en-US" dirty="0" smtClean="0"/>
              <a:t>. (</a:t>
            </a:r>
            <a:r>
              <a:rPr lang="en-US" b="1" dirty="0" smtClean="0">
                <a:solidFill>
                  <a:schemeClr val="accent5"/>
                </a:solidFill>
              </a:rPr>
              <a:t>I Kings 18:28-29</a:t>
            </a:r>
            <a:r>
              <a:rPr lang="en-US" dirty="0" smtClean="0"/>
              <a:t>)</a:t>
            </a:r>
            <a:endParaRPr lang="en-US" dirty="0"/>
          </a:p>
          <a:p>
            <a:pPr marL="0" indent="0">
              <a:buNone/>
            </a:pPr>
            <a:endParaRPr lang="en-US" dirty="0" smtClean="0"/>
          </a:p>
          <a:p>
            <a:pPr marL="0" indent="0">
              <a:buNone/>
            </a:pPr>
            <a:r>
              <a:rPr lang="en-US" dirty="0" smtClean="0"/>
              <a:t>Then </a:t>
            </a:r>
            <a:r>
              <a:rPr lang="en-US" dirty="0"/>
              <a:t>Elijah said to all the people, </a:t>
            </a:r>
            <a:r>
              <a:rPr lang="en-US" dirty="0" smtClean="0"/>
              <a:t>“Come </a:t>
            </a:r>
            <a:r>
              <a:rPr lang="en-US" dirty="0"/>
              <a:t>near to me</a:t>
            </a:r>
            <a:r>
              <a:rPr lang="en-US" dirty="0" smtClean="0"/>
              <a:t>.” </a:t>
            </a:r>
            <a:r>
              <a:rPr lang="en-US" dirty="0"/>
              <a:t>So all the people came near to him. And he </a:t>
            </a:r>
            <a:r>
              <a:rPr lang="en-US" b="1" dirty="0"/>
              <a:t>repaired the altar of the LORD that was broken down</a:t>
            </a:r>
            <a:r>
              <a:rPr lang="en-US" dirty="0" smtClean="0"/>
              <a:t>. (</a:t>
            </a:r>
            <a:r>
              <a:rPr lang="en-US" b="1" dirty="0" smtClean="0">
                <a:solidFill>
                  <a:schemeClr val="accent5"/>
                </a:solidFill>
              </a:rPr>
              <a:t>I Kings 18:30</a:t>
            </a:r>
            <a:r>
              <a:rPr lang="en-US" dirty="0" smtClean="0"/>
              <a:t>) …</a:t>
            </a:r>
            <a:endParaRPr lang="en-US" dirty="0"/>
          </a:p>
        </p:txBody>
      </p:sp>
      <p:sp>
        <p:nvSpPr>
          <p:cNvPr id="3" name="Title 2"/>
          <p:cNvSpPr>
            <a:spLocks noGrp="1"/>
          </p:cNvSpPr>
          <p:nvPr>
            <p:ph type="title"/>
          </p:nvPr>
        </p:nvSpPr>
        <p:spPr/>
        <p:txBody>
          <a:bodyPr/>
          <a:lstStyle/>
          <a:p>
            <a:r>
              <a:rPr lang="en-US" dirty="0" smtClean="0"/>
              <a:t>The Pretext</a:t>
            </a:r>
            <a:endParaRPr lang="en-US" dirty="0"/>
          </a:p>
        </p:txBody>
      </p:sp>
    </p:spTree>
    <p:extLst>
      <p:ext uri="{BB962C8B-B14F-4D97-AF65-F5344CB8AC3E}">
        <p14:creationId xmlns:p14="http://schemas.microsoft.com/office/powerpoint/2010/main" val="3509676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smtClean="0"/>
              <a:t>And </a:t>
            </a:r>
            <a:r>
              <a:rPr lang="en-US" i="1" dirty="0"/>
              <a:t>he said, “</a:t>
            </a:r>
            <a:r>
              <a:rPr lang="en-US" b="1" i="1" u="sng" dirty="0"/>
              <a:t>I</a:t>
            </a:r>
            <a:r>
              <a:rPr lang="en-US" b="1" i="1" dirty="0"/>
              <a:t> have been very zealous</a:t>
            </a:r>
            <a:r>
              <a:rPr lang="en-US" i="1" dirty="0"/>
              <a:t> for the LORD God of hosts; because the children of Israel have forsaken Your covenant, torn down Your altars, and killed Your prophets with the sword. </a:t>
            </a:r>
            <a:r>
              <a:rPr lang="en-US" b="1" i="1" u="sng" dirty="0"/>
              <a:t>I alone</a:t>
            </a:r>
            <a:r>
              <a:rPr lang="en-US" b="1" i="1" dirty="0"/>
              <a:t> am left; and they seek to take </a:t>
            </a:r>
            <a:r>
              <a:rPr lang="en-US" b="1" i="1" u="sng" dirty="0"/>
              <a:t>my life</a:t>
            </a:r>
            <a:r>
              <a:rPr lang="en-US" i="1" dirty="0"/>
              <a:t>.” </a:t>
            </a:r>
            <a:r>
              <a:rPr lang="en-US" dirty="0"/>
              <a:t>(</a:t>
            </a:r>
            <a:r>
              <a:rPr lang="en-US" b="1" dirty="0">
                <a:solidFill>
                  <a:schemeClr val="tx2"/>
                </a:solidFill>
              </a:rPr>
              <a:t>I Kings </a:t>
            </a:r>
            <a:r>
              <a:rPr lang="en-US" b="1" dirty="0" smtClean="0">
                <a:solidFill>
                  <a:schemeClr val="tx2"/>
                </a:solidFill>
              </a:rPr>
              <a:t>19:14</a:t>
            </a:r>
            <a:r>
              <a:rPr lang="en-US" dirty="0"/>
              <a:t>)</a:t>
            </a:r>
          </a:p>
          <a:p>
            <a:pPr>
              <a:lnSpc>
                <a:spcPct val="95000"/>
              </a:lnSpc>
              <a:spcBef>
                <a:spcPts val="0"/>
              </a:spcBef>
            </a:pPr>
            <a:r>
              <a:rPr lang="en-US" dirty="0" smtClean="0"/>
              <a:t>Elijah </a:t>
            </a:r>
            <a:r>
              <a:rPr lang="en-US" b="1" i="1" dirty="0" smtClean="0"/>
              <a:t>begins</a:t>
            </a:r>
            <a:r>
              <a:rPr lang="en-US" dirty="0" smtClean="0"/>
              <a:t> and </a:t>
            </a:r>
            <a:r>
              <a:rPr lang="en-US" b="1" i="1" dirty="0" smtClean="0"/>
              <a:t>ends</a:t>
            </a:r>
            <a:r>
              <a:rPr lang="en-US" dirty="0" smtClean="0"/>
              <a:t> his complaint with his </a:t>
            </a:r>
            <a:r>
              <a:rPr lang="en-US" b="1" i="1" dirty="0" smtClean="0"/>
              <a:t>self</a:t>
            </a:r>
            <a:r>
              <a:rPr lang="en-US" dirty="0" smtClean="0"/>
              <a:t>.</a:t>
            </a:r>
          </a:p>
          <a:p>
            <a:pPr>
              <a:lnSpc>
                <a:spcPct val="95000"/>
              </a:lnSpc>
              <a:spcBef>
                <a:spcPts val="0"/>
              </a:spcBef>
            </a:pPr>
            <a:r>
              <a:rPr lang="en-US" dirty="0" smtClean="0"/>
              <a:t>Could we become </a:t>
            </a:r>
            <a:r>
              <a:rPr lang="en-US" b="1" i="1" dirty="0" smtClean="0"/>
              <a:t>discouraged</a:t>
            </a:r>
            <a:r>
              <a:rPr lang="en-US" dirty="0" smtClean="0"/>
              <a:t>, because we are fixated upon </a:t>
            </a:r>
            <a:r>
              <a:rPr lang="en-US" b="1" i="1" dirty="0" smtClean="0"/>
              <a:t>ourselves</a:t>
            </a:r>
            <a:r>
              <a:rPr lang="en-US" dirty="0" smtClean="0"/>
              <a:t>?</a:t>
            </a:r>
          </a:p>
          <a:p>
            <a:pPr>
              <a:lnSpc>
                <a:spcPct val="95000"/>
              </a:lnSpc>
              <a:spcBef>
                <a:spcPts val="0"/>
              </a:spcBef>
            </a:pPr>
            <a:r>
              <a:rPr lang="en-US" dirty="0" smtClean="0"/>
              <a:t>If so, then God’s </a:t>
            </a:r>
            <a:r>
              <a:rPr lang="en-US" b="1" i="1" dirty="0" smtClean="0"/>
              <a:t>answer</a:t>
            </a:r>
            <a:r>
              <a:rPr lang="en-US" dirty="0" smtClean="0"/>
              <a:t> to Elijah should be </a:t>
            </a:r>
            <a:r>
              <a:rPr lang="en-US" b="1" i="1" dirty="0" smtClean="0"/>
              <a:t>instructive</a:t>
            </a:r>
            <a:r>
              <a:rPr lang="en-US" dirty="0" smtClean="0"/>
              <a:t> and </a:t>
            </a:r>
            <a:r>
              <a:rPr lang="en-US" b="1" i="1" u="sng" dirty="0" smtClean="0"/>
              <a:t>ultimately</a:t>
            </a:r>
            <a:r>
              <a:rPr lang="en-US" dirty="0" smtClean="0"/>
              <a:t> </a:t>
            </a:r>
            <a:r>
              <a:rPr lang="en-US" b="1" i="1" dirty="0" smtClean="0"/>
              <a:t>comforting</a:t>
            </a:r>
            <a:r>
              <a:rPr lang="en-US" dirty="0" smtClean="0"/>
              <a:t> to us …</a:t>
            </a:r>
          </a:p>
          <a:p>
            <a:pPr>
              <a:lnSpc>
                <a:spcPct val="95000"/>
              </a:lnSpc>
              <a:spcBef>
                <a:spcPts val="0"/>
              </a:spcBef>
            </a:pPr>
            <a:endParaRPr lang="en-US" dirty="0"/>
          </a:p>
        </p:txBody>
      </p:sp>
      <p:sp>
        <p:nvSpPr>
          <p:cNvPr id="3" name="Title 2"/>
          <p:cNvSpPr>
            <a:spLocks noGrp="1"/>
          </p:cNvSpPr>
          <p:nvPr>
            <p:ph type="title"/>
          </p:nvPr>
        </p:nvSpPr>
        <p:spPr/>
        <p:txBody>
          <a:bodyPr/>
          <a:lstStyle/>
          <a:p>
            <a:r>
              <a:rPr lang="en-US" dirty="0" smtClean="0"/>
              <a:t>Who Is This About?</a:t>
            </a:r>
            <a:endParaRPr lang="en-US" dirty="0"/>
          </a:p>
        </p:txBody>
      </p:sp>
    </p:spTree>
    <p:extLst>
      <p:ext uri="{BB962C8B-B14F-4D97-AF65-F5344CB8AC3E}">
        <p14:creationId xmlns:p14="http://schemas.microsoft.com/office/powerpoint/2010/main" val="240569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95000"/>
              </a:lnSpc>
              <a:spcBef>
                <a:spcPts val="0"/>
              </a:spcBef>
              <a:buNone/>
            </a:pPr>
            <a:r>
              <a:rPr lang="en-US" i="1" dirty="0"/>
              <a:t>Then the LORD said to him: </a:t>
            </a:r>
            <a:r>
              <a:rPr lang="en-US" i="1" dirty="0" smtClean="0"/>
              <a:t>“</a:t>
            </a:r>
            <a:r>
              <a:rPr lang="en-US" b="1" i="1" baseline="30000" dirty="0" smtClean="0">
                <a:solidFill>
                  <a:schemeClr val="tx2"/>
                </a:solidFill>
              </a:rPr>
              <a:t>1</a:t>
            </a:r>
            <a:r>
              <a:rPr lang="en-US" b="1" i="1" u="sng" dirty="0" smtClean="0"/>
              <a:t>Go</a:t>
            </a:r>
            <a:r>
              <a:rPr lang="en-US" b="1" i="1" dirty="0"/>
              <a:t>, </a:t>
            </a:r>
            <a:r>
              <a:rPr lang="en-US" b="1" i="1" u="sng" dirty="0"/>
              <a:t>return</a:t>
            </a:r>
            <a:r>
              <a:rPr lang="en-US" b="1" i="1" dirty="0"/>
              <a:t> on your way </a:t>
            </a:r>
            <a:r>
              <a:rPr lang="en-US" i="1" dirty="0"/>
              <a:t>to the Wilderness of Damascus; and when you arrive, </a:t>
            </a:r>
            <a:r>
              <a:rPr lang="en-US" b="1" i="1" baseline="30000" dirty="0" smtClean="0">
                <a:solidFill>
                  <a:schemeClr val="tx2"/>
                </a:solidFill>
              </a:rPr>
              <a:t>2</a:t>
            </a:r>
            <a:r>
              <a:rPr lang="en-US" b="1" i="1" u="sng" dirty="0" smtClean="0"/>
              <a:t>anoint </a:t>
            </a:r>
            <a:r>
              <a:rPr lang="en-US" b="1" i="1" u="sng" dirty="0" err="1"/>
              <a:t>Hazael</a:t>
            </a:r>
            <a:r>
              <a:rPr lang="en-US" b="1" i="1" dirty="0"/>
              <a:t> as king over Syria</a:t>
            </a:r>
            <a:r>
              <a:rPr lang="en-US" i="1" dirty="0" smtClean="0"/>
              <a:t>.  Also </a:t>
            </a:r>
            <a:r>
              <a:rPr lang="en-US" i="1" dirty="0"/>
              <a:t>you shall </a:t>
            </a:r>
            <a:r>
              <a:rPr lang="en-US" b="1" i="1" baseline="30000" dirty="0" smtClean="0">
                <a:solidFill>
                  <a:schemeClr val="tx2"/>
                </a:solidFill>
              </a:rPr>
              <a:t>3</a:t>
            </a:r>
            <a:r>
              <a:rPr lang="en-US" b="1" i="1" u="sng" dirty="0" smtClean="0"/>
              <a:t>anoint </a:t>
            </a:r>
            <a:r>
              <a:rPr lang="en-US" b="1" i="1" u="sng" dirty="0"/>
              <a:t>Jehu</a:t>
            </a:r>
            <a:r>
              <a:rPr lang="en-US" b="1" i="1" dirty="0"/>
              <a:t> the son of </a:t>
            </a:r>
            <a:r>
              <a:rPr lang="en-US" b="1" i="1" dirty="0" err="1"/>
              <a:t>Nimshi</a:t>
            </a:r>
            <a:r>
              <a:rPr lang="en-US" b="1" i="1" dirty="0"/>
              <a:t> as king over Israel</a:t>
            </a:r>
            <a:r>
              <a:rPr lang="en-US" i="1" dirty="0"/>
              <a:t>. And </a:t>
            </a:r>
            <a:r>
              <a:rPr lang="en-US" b="1" i="1" baseline="30000" dirty="0" smtClean="0">
                <a:solidFill>
                  <a:schemeClr val="tx2"/>
                </a:solidFill>
              </a:rPr>
              <a:t>4</a:t>
            </a:r>
            <a:r>
              <a:rPr lang="en-US" b="1" i="1" u="sng" dirty="0" smtClean="0"/>
              <a:t>Elisha</a:t>
            </a:r>
            <a:r>
              <a:rPr lang="en-US" i="1" dirty="0" smtClean="0"/>
              <a:t> </a:t>
            </a:r>
            <a:r>
              <a:rPr lang="en-US" i="1" dirty="0"/>
              <a:t>the son of </a:t>
            </a:r>
            <a:r>
              <a:rPr lang="en-US" i="1" dirty="0" err="1"/>
              <a:t>Shaphat</a:t>
            </a:r>
            <a:r>
              <a:rPr lang="en-US" i="1" dirty="0"/>
              <a:t> of Abel </a:t>
            </a:r>
            <a:r>
              <a:rPr lang="en-US" i="1" dirty="0" err="1"/>
              <a:t>Meholah</a:t>
            </a:r>
            <a:r>
              <a:rPr lang="en-US" i="1" dirty="0"/>
              <a:t> </a:t>
            </a:r>
            <a:r>
              <a:rPr lang="en-US" b="1" i="1" dirty="0"/>
              <a:t>you shall </a:t>
            </a:r>
            <a:r>
              <a:rPr lang="en-US" b="1" i="1" u="sng" dirty="0"/>
              <a:t>anoint</a:t>
            </a:r>
            <a:r>
              <a:rPr lang="en-US" b="1" i="1" dirty="0"/>
              <a:t> as prophet </a:t>
            </a:r>
            <a:r>
              <a:rPr lang="en-US" b="1" i="1" u="sng" dirty="0"/>
              <a:t>in your place</a:t>
            </a:r>
            <a:r>
              <a:rPr lang="en-US" i="1" dirty="0" smtClean="0"/>
              <a:t>. </a:t>
            </a:r>
            <a:r>
              <a:rPr lang="en-US" dirty="0" smtClean="0"/>
              <a:t>(</a:t>
            </a:r>
            <a:r>
              <a:rPr lang="en-US" b="1" dirty="0">
                <a:solidFill>
                  <a:schemeClr val="tx2"/>
                </a:solidFill>
              </a:rPr>
              <a:t>I Kings </a:t>
            </a:r>
            <a:r>
              <a:rPr lang="en-US" b="1" dirty="0" smtClean="0">
                <a:solidFill>
                  <a:schemeClr val="tx2"/>
                </a:solidFill>
              </a:rPr>
              <a:t>19:15-16</a:t>
            </a:r>
            <a:r>
              <a:rPr lang="en-US" dirty="0" smtClean="0"/>
              <a:t>)</a:t>
            </a:r>
            <a:endParaRPr lang="en-US" dirty="0"/>
          </a:p>
          <a:p>
            <a:pPr>
              <a:lnSpc>
                <a:spcPct val="95000"/>
              </a:lnSpc>
              <a:spcBef>
                <a:spcPts val="0"/>
              </a:spcBef>
            </a:pPr>
            <a:r>
              <a:rPr lang="en-US" dirty="0"/>
              <a:t>Elijah’s </a:t>
            </a:r>
            <a:r>
              <a:rPr lang="en-US" b="1" i="1" dirty="0"/>
              <a:t>work</a:t>
            </a:r>
            <a:r>
              <a:rPr lang="en-US" dirty="0"/>
              <a:t> was still </a:t>
            </a:r>
            <a:r>
              <a:rPr lang="en-US" b="1" i="1" dirty="0"/>
              <a:t>not finished </a:t>
            </a:r>
            <a:r>
              <a:rPr lang="en-US" dirty="0"/>
              <a:t>(</a:t>
            </a:r>
            <a:r>
              <a:rPr lang="en-US" b="1" dirty="0">
                <a:solidFill>
                  <a:schemeClr val="tx2"/>
                </a:solidFill>
              </a:rPr>
              <a:t>I Ki. 21:17-29; II Ki. 1:1-17</a:t>
            </a:r>
            <a:r>
              <a:rPr lang="en-US" dirty="0" smtClean="0"/>
              <a:t>).</a:t>
            </a:r>
            <a:endParaRPr lang="en-US" b="1" i="1" dirty="0" smtClean="0"/>
          </a:p>
          <a:p>
            <a:pPr>
              <a:lnSpc>
                <a:spcPct val="95000"/>
              </a:lnSpc>
              <a:spcBef>
                <a:spcPts val="0"/>
              </a:spcBef>
            </a:pPr>
            <a:r>
              <a:rPr lang="en-US" b="1" i="1" dirty="0" smtClean="0"/>
              <a:t>Enigma</a:t>
            </a:r>
            <a:r>
              <a:rPr lang="en-US" b="1" i="1" dirty="0"/>
              <a:t>:</a:t>
            </a:r>
            <a:r>
              <a:rPr lang="en-US" dirty="0"/>
              <a:t>  When we </a:t>
            </a:r>
            <a:r>
              <a:rPr lang="en-US" b="1" i="1" dirty="0"/>
              <a:t>focus</a:t>
            </a:r>
            <a:r>
              <a:rPr lang="en-US" dirty="0"/>
              <a:t> on others, </a:t>
            </a:r>
            <a:r>
              <a:rPr lang="en-US" b="1" i="1" dirty="0"/>
              <a:t>especially serving God</a:t>
            </a:r>
            <a:r>
              <a:rPr lang="en-US" dirty="0"/>
              <a:t>, </a:t>
            </a:r>
            <a:r>
              <a:rPr lang="en-US" dirty="0" smtClean="0"/>
              <a:t>we </a:t>
            </a:r>
            <a:r>
              <a:rPr lang="en-US" b="1" i="1" dirty="0" smtClean="0"/>
              <a:t>lose</a:t>
            </a:r>
            <a:r>
              <a:rPr lang="en-US" dirty="0" smtClean="0"/>
              <a:t> </a:t>
            </a:r>
            <a:r>
              <a:rPr lang="en-US" dirty="0"/>
              <a:t>ourselves in </a:t>
            </a:r>
            <a:r>
              <a:rPr lang="en-US" b="1" i="1" dirty="0"/>
              <a:t>His work</a:t>
            </a:r>
            <a:r>
              <a:rPr lang="en-US" dirty="0"/>
              <a:t>, </a:t>
            </a:r>
            <a:r>
              <a:rPr lang="en-US" dirty="0" smtClean="0"/>
              <a:t>and our </a:t>
            </a:r>
            <a:r>
              <a:rPr lang="en-US" dirty="0"/>
              <a:t>worries often </a:t>
            </a:r>
            <a:r>
              <a:rPr lang="en-US" b="1" i="1" dirty="0" smtClean="0"/>
              <a:t>fade</a:t>
            </a:r>
            <a:r>
              <a:rPr lang="en-US" dirty="0" smtClean="0"/>
              <a:t> away!</a:t>
            </a:r>
          </a:p>
          <a:p>
            <a:pPr>
              <a:lnSpc>
                <a:spcPct val="95000"/>
              </a:lnSpc>
              <a:spcBef>
                <a:spcPts val="0"/>
              </a:spcBef>
            </a:pPr>
            <a:r>
              <a:rPr lang="en-US" dirty="0" smtClean="0"/>
              <a:t>Although </a:t>
            </a:r>
            <a:r>
              <a:rPr lang="en-US" b="1" i="1" u="sng" dirty="0"/>
              <a:t>patient</a:t>
            </a:r>
            <a:r>
              <a:rPr lang="en-US" dirty="0"/>
              <a:t> and </a:t>
            </a:r>
            <a:r>
              <a:rPr lang="en-US" b="1" i="1" u="sng" dirty="0"/>
              <a:t>supporting</a:t>
            </a:r>
            <a:r>
              <a:rPr lang="en-US" dirty="0"/>
              <a:t>, </a:t>
            </a:r>
            <a:r>
              <a:rPr lang="en-US" b="1" i="1" dirty="0"/>
              <a:t>eventually</a:t>
            </a:r>
            <a:r>
              <a:rPr lang="en-US" dirty="0"/>
              <a:t> God expects us to </a:t>
            </a:r>
            <a:r>
              <a:rPr lang="en-US" b="1" i="1" u="sng" dirty="0"/>
              <a:t>trust</a:t>
            </a:r>
            <a:r>
              <a:rPr lang="en-US" b="1" i="1" dirty="0"/>
              <a:t> and </a:t>
            </a:r>
            <a:r>
              <a:rPr lang="en-US" b="1" i="1" u="sng" dirty="0"/>
              <a:t>obey</a:t>
            </a:r>
            <a:r>
              <a:rPr lang="en-US" b="1" i="1" dirty="0"/>
              <a:t> </a:t>
            </a:r>
            <a:r>
              <a:rPr lang="en-US" dirty="0"/>
              <a:t>(</a:t>
            </a:r>
            <a:r>
              <a:rPr lang="en-US" b="1" dirty="0">
                <a:solidFill>
                  <a:schemeClr val="tx2"/>
                </a:solidFill>
              </a:rPr>
              <a:t>Job 38-42; Hab. 3:16-19; Luke 7:16-30</a:t>
            </a:r>
            <a:r>
              <a:rPr lang="en-US" dirty="0" smtClean="0"/>
              <a:t>).</a:t>
            </a:r>
            <a:endParaRPr lang="en-US" dirty="0"/>
          </a:p>
          <a:p>
            <a:pPr>
              <a:lnSpc>
                <a:spcPct val="95000"/>
              </a:lnSpc>
              <a:spcBef>
                <a:spcPts val="0"/>
              </a:spcBef>
            </a:pPr>
            <a:r>
              <a:rPr lang="en-US" b="1" i="1" u="sng" dirty="0" smtClean="0"/>
              <a:t>We</a:t>
            </a:r>
            <a:r>
              <a:rPr lang="en-US" dirty="0" smtClean="0"/>
              <a:t> </a:t>
            </a:r>
            <a:r>
              <a:rPr lang="en-US" b="1" i="1" dirty="0"/>
              <a:t>control</a:t>
            </a:r>
            <a:r>
              <a:rPr lang="en-US" dirty="0"/>
              <a:t> our </a:t>
            </a:r>
            <a:r>
              <a:rPr lang="en-US" b="1" i="1" dirty="0"/>
              <a:t>emotions</a:t>
            </a:r>
            <a:r>
              <a:rPr lang="en-US" dirty="0"/>
              <a:t> and </a:t>
            </a:r>
            <a:r>
              <a:rPr lang="en-US" b="1" i="1" dirty="0"/>
              <a:t>reaction</a:t>
            </a:r>
            <a:r>
              <a:rPr lang="en-US" dirty="0"/>
              <a:t> (</a:t>
            </a:r>
            <a:r>
              <a:rPr lang="en-US" b="1" dirty="0">
                <a:solidFill>
                  <a:schemeClr val="tx2"/>
                </a:solidFill>
              </a:rPr>
              <a:t>Ezekiel 24:15-27</a:t>
            </a:r>
            <a:r>
              <a:rPr lang="en-US" dirty="0"/>
              <a:t>).</a:t>
            </a:r>
          </a:p>
        </p:txBody>
      </p:sp>
      <p:sp>
        <p:nvSpPr>
          <p:cNvPr id="3" name="Title 2"/>
          <p:cNvSpPr>
            <a:spLocks noGrp="1"/>
          </p:cNvSpPr>
          <p:nvPr>
            <p:ph type="title"/>
          </p:nvPr>
        </p:nvSpPr>
        <p:spPr/>
        <p:txBody>
          <a:bodyPr/>
          <a:lstStyle/>
          <a:p>
            <a:r>
              <a:rPr lang="en-US" dirty="0" smtClean="0"/>
              <a:t>To The Work!</a:t>
            </a:r>
            <a:endParaRPr lang="en-US" dirty="0"/>
          </a:p>
        </p:txBody>
      </p:sp>
    </p:spTree>
    <p:extLst>
      <p:ext uri="{BB962C8B-B14F-4D97-AF65-F5344CB8AC3E}">
        <p14:creationId xmlns:p14="http://schemas.microsoft.com/office/powerpoint/2010/main" val="297012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a:t>Then the LORD said to him: </a:t>
            </a:r>
            <a:r>
              <a:rPr lang="en-US" i="1" dirty="0" smtClean="0"/>
              <a:t>“</a:t>
            </a:r>
            <a:r>
              <a:rPr lang="en-US" b="1" i="1" dirty="0" smtClean="0"/>
              <a:t>… </a:t>
            </a:r>
            <a:r>
              <a:rPr lang="en-US" i="1" dirty="0" smtClean="0"/>
              <a:t>It </a:t>
            </a:r>
            <a:r>
              <a:rPr lang="en-US" i="1" dirty="0"/>
              <a:t>shall be that </a:t>
            </a:r>
            <a:r>
              <a:rPr lang="en-US" b="1" i="1" dirty="0"/>
              <a:t>whoever escapes the sword of </a:t>
            </a:r>
            <a:r>
              <a:rPr lang="en-US" b="1" i="1" baseline="30000" dirty="0" smtClean="0">
                <a:solidFill>
                  <a:schemeClr val="tx2"/>
                </a:solidFill>
              </a:rPr>
              <a:t>1</a:t>
            </a:r>
            <a:r>
              <a:rPr lang="en-US" b="1" i="1" u="sng" dirty="0" smtClean="0"/>
              <a:t>Hazael</a:t>
            </a:r>
            <a:r>
              <a:rPr lang="en-US" b="1" i="1" dirty="0"/>
              <a:t>, </a:t>
            </a:r>
            <a:r>
              <a:rPr lang="en-US" b="1" i="1" baseline="30000" dirty="0" smtClean="0">
                <a:solidFill>
                  <a:schemeClr val="tx2"/>
                </a:solidFill>
              </a:rPr>
              <a:t>2</a:t>
            </a:r>
            <a:r>
              <a:rPr lang="en-US" b="1" i="1" u="sng" dirty="0" smtClean="0"/>
              <a:t>Jehu </a:t>
            </a:r>
            <a:r>
              <a:rPr lang="en-US" b="1" i="1" u="sng" dirty="0"/>
              <a:t>will kill</a:t>
            </a:r>
            <a:r>
              <a:rPr lang="en-US" b="1" i="1" dirty="0"/>
              <a:t>; and whoever escapes the sword of Jehu, </a:t>
            </a:r>
            <a:r>
              <a:rPr lang="en-US" b="1" i="1" baseline="30000" dirty="0" smtClean="0">
                <a:solidFill>
                  <a:schemeClr val="tx2"/>
                </a:solidFill>
              </a:rPr>
              <a:t>3</a:t>
            </a:r>
            <a:r>
              <a:rPr lang="en-US" b="1" i="1" u="sng" dirty="0" smtClean="0"/>
              <a:t>Elisha </a:t>
            </a:r>
            <a:r>
              <a:rPr lang="en-US" b="1" i="1" u="sng" dirty="0"/>
              <a:t>will kill</a:t>
            </a:r>
            <a:r>
              <a:rPr lang="en-US" i="1" dirty="0"/>
              <a:t>. </a:t>
            </a:r>
            <a:r>
              <a:rPr lang="en-US" dirty="0"/>
              <a:t>(</a:t>
            </a:r>
            <a:r>
              <a:rPr lang="en-US" b="1" dirty="0">
                <a:solidFill>
                  <a:schemeClr val="tx2"/>
                </a:solidFill>
              </a:rPr>
              <a:t>I Kings </a:t>
            </a:r>
            <a:r>
              <a:rPr lang="en-US" b="1" dirty="0" smtClean="0">
                <a:solidFill>
                  <a:schemeClr val="tx2"/>
                </a:solidFill>
              </a:rPr>
              <a:t>19:17</a:t>
            </a:r>
            <a:r>
              <a:rPr lang="en-US" dirty="0" smtClean="0"/>
              <a:t>)</a:t>
            </a:r>
            <a:endParaRPr lang="en-US" dirty="0"/>
          </a:p>
          <a:p>
            <a:r>
              <a:rPr lang="en-US" dirty="0" smtClean="0"/>
              <a:t>God already </a:t>
            </a:r>
            <a:r>
              <a:rPr lang="en-US" b="1" i="1" dirty="0" smtClean="0"/>
              <a:t>saw</a:t>
            </a:r>
            <a:r>
              <a:rPr lang="en-US" dirty="0" smtClean="0"/>
              <a:t> and </a:t>
            </a:r>
            <a:r>
              <a:rPr lang="en-US" b="1" i="1" dirty="0" smtClean="0"/>
              <a:t>planned</a:t>
            </a:r>
            <a:r>
              <a:rPr lang="en-US" dirty="0" smtClean="0"/>
              <a:t> to </a:t>
            </a:r>
            <a:r>
              <a:rPr lang="en-US" b="1" i="1" dirty="0" smtClean="0"/>
              <a:t>judge</a:t>
            </a:r>
            <a:r>
              <a:rPr lang="en-US" dirty="0" smtClean="0"/>
              <a:t> Ahab and his house.</a:t>
            </a:r>
          </a:p>
          <a:p>
            <a:r>
              <a:rPr lang="en-US" dirty="0" smtClean="0"/>
              <a:t>However, God would </a:t>
            </a:r>
            <a:r>
              <a:rPr lang="en-US" b="1" i="1" dirty="0" smtClean="0"/>
              <a:t>not</a:t>
            </a:r>
            <a:r>
              <a:rPr lang="en-US" dirty="0" smtClean="0"/>
              <a:t> accomplish it has </a:t>
            </a:r>
            <a:r>
              <a:rPr lang="en-US" b="1" i="1" dirty="0" smtClean="0"/>
              <a:t>Elijah</a:t>
            </a:r>
            <a:r>
              <a:rPr lang="en-US" dirty="0" smtClean="0"/>
              <a:t> expected.</a:t>
            </a:r>
          </a:p>
          <a:p>
            <a:r>
              <a:rPr lang="en-US" b="1" i="1" dirty="0" smtClean="0"/>
              <a:t>Justice</a:t>
            </a:r>
            <a:r>
              <a:rPr lang="en-US" dirty="0" smtClean="0"/>
              <a:t> would be </a:t>
            </a:r>
            <a:r>
              <a:rPr lang="en-US" b="1" i="1" dirty="0" smtClean="0"/>
              <a:t>accomplished</a:t>
            </a:r>
            <a:r>
              <a:rPr lang="en-US" dirty="0" smtClean="0"/>
              <a:t> in </a:t>
            </a:r>
            <a:r>
              <a:rPr lang="en-US" b="1" i="1" u="sng" dirty="0" smtClean="0"/>
              <a:t>3</a:t>
            </a:r>
            <a:r>
              <a:rPr lang="en-US" dirty="0" smtClean="0"/>
              <a:t> successive </a:t>
            </a:r>
            <a:r>
              <a:rPr lang="en-US" b="1" i="1" dirty="0" smtClean="0"/>
              <a:t>waves</a:t>
            </a:r>
            <a:r>
              <a:rPr lang="en-US" dirty="0" smtClean="0"/>
              <a:t>.</a:t>
            </a:r>
          </a:p>
          <a:p>
            <a:r>
              <a:rPr lang="en-US" dirty="0" smtClean="0"/>
              <a:t>Are we </a:t>
            </a:r>
            <a:r>
              <a:rPr lang="en-US" b="1" i="1" dirty="0" smtClean="0"/>
              <a:t>irreplaceable</a:t>
            </a:r>
            <a:r>
              <a:rPr lang="en-US" dirty="0" smtClean="0"/>
              <a:t>?  Does everything </a:t>
            </a:r>
            <a:r>
              <a:rPr lang="en-US" b="1" i="1" dirty="0" smtClean="0"/>
              <a:t>depend</a:t>
            </a:r>
            <a:r>
              <a:rPr lang="en-US" dirty="0" smtClean="0"/>
              <a:t> upon us?</a:t>
            </a:r>
            <a:endParaRPr lang="en-US" dirty="0"/>
          </a:p>
          <a:p>
            <a:r>
              <a:rPr lang="en-US" dirty="0" smtClean="0"/>
              <a:t>God </a:t>
            </a:r>
            <a:r>
              <a:rPr lang="en-US" dirty="0"/>
              <a:t>refines His workmen and teaches them the true source of their strength and the battle, God Himself.</a:t>
            </a:r>
          </a:p>
          <a:p>
            <a:r>
              <a:rPr lang="en-US" dirty="0"/>
              <a:t>“God buries His workmen, but His work continues</a:t>
            </a:r>
            <a:r>
              <a:rPr lang="en-US" dirty="0" smtClean="0"/>
              <a:t>.” - Coffman</a:t>
            </a:r>
            <a:endParaRPr lang="en-US" dirty="0"/>
          </a:p>
        </p:txBody>
      </p:sp>
      <p:sp>
        <p:nvSpPr>
          <p:cNvPr id="3" name="Title 2"/>
          <p:cNvSpPr>
            <a:spLocks noGrp="1"/>
          </p:cNvSpPr>
          <p:nvPr>
            <p:ph type="title"/>
          </p:nvPr>
        </p:nvSpPr>
        <p:spPr/>
        <p:txBody>
          <a:bodyPr/>
          <a:lstStyle/>
          <a:p>
            <a:r>
              <a:rPr lang="en-US" dirty="0" smtClean="0"/>
              <a:t>Generational War</a:t>
            </a:r>
            <a:endParaRPr lang="en-US" dirty="0"/>
          </a:p>
        </p:txBody>
      </p:sp>
    </p:spTree>
    <p:extLst>
      <p:ext uri="{BB962C8B-B14F-4D97-AF65-F5344CB8AC3E}">
        <p14:creationId xmlns:p14="http://schemas.microsoft.com/office/powerpoint/2010/main" val="421647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smtClean="0"/>
              <a:t>“</a:t>
            </a:r>
            <a:r>
              <a:rPr lang="en-US" b="1" i="1" dirty="0" smtClean="0"/>
              <a:t>Yet </a:t>
            </a:r>
            <a:r>
              <a:rPr lang="en-US" b="1" i="1" dirty="0"/>
              <a:t>I have reserved </a:t>
            </a:r>
            <a:r>
              <a:rPr lang="en-US" b="1" i="1" u="sng" dirty="0"/>
              <a:t>seven thousand</a:t>
            </a:r>
            <a:r>
              <a:rPr lang="en-US" b="1" i="1" dirty="0"/>
              <a:t> in Israel</a:t>
            </a:r>
            <a:r>
              <a:rPr lang="en-US" i="1" dirty="0"/>
              <a:t>, all whose </a:t>
            </a:r>
            <a:r>
              <a:rPr lang="en-US" b="1" i="1" dirty="0"/>
              <a:t>knees have </a:t>
            </a:r>
            <a:r>
              <a:rPr lang="en-US" b="1" i="1" u="sng" dirty="0"/>
              <a:t>not</a:t>
            </a:r>
            <a:r>
              <a:rPr lang="en-US" b="1" i="1" dirty="0"/>
              <a:t> bowed </a:t>
            </a:r>
            <a:r>
              <a:rPr lang="en-US" i="1" dirty="0"/>
              <a:t>to Baal, and every </a:t>
            </a:r>
            <a:r>
              <a:rPr lang="en-US" b="1" i="1" dirty="0"/>
              <a:t>mouth that has </a:t>
            </a:r>
            <a:r>
              <a:rPr lang="en-US" b="1" i="1" u="sng" dirty="0"/>
              <a:t>not</a:t>
            </a:r>
            <a:r>
              <a:rPr lang="en-US" b="1" i="1" dirty="0"/>
              <a:t> kissed </a:t>
            </a:r>
            <a:r>
              <a:rPr lang="en-US" i="1" dirty="0"/>
              <a:t>him</a:t>
            </a:r>
            <a:r>
              <a:rPr lang="en-US" i="1" dirty="0" smtClean="0"/>
              <a:t>.” </a:t>
            </a:r>
            <a:r>
              <a:rPr lang="en-US" dirty="0"/>
              <a:t>(</a:t>
            </a:r>
            <a:r>
              <a:rPr lang="en-US" b="1" dirty="0">
                <a:solidFill>
                  <a:schemeClr val="tx2"/>
                </a:solidFill>
              </a:rPr>
              <a:t>I Kings </a:t>
            </a:r>
            <a:r>
              <a:rPr lang="en-US" b="1" dirty="0" smtClean="0">
                <a:solidFill>
                  <a:schemeClr val="tx2"/>
                </a:solidFill>
              </a:rPr>
              <a:t>19:18</a:t>
            </a:r>
            <a:r>
              <a:rPr lang="en-US" dirty="0" smtClean="0"/>
              <a:t>)</a:t>
            </a:r>
            <a:endParaRPr lang="en-US" dirty="0"/>
          </a:p>
          <a:p>
            <a:r>
              <a:rPr lang="en-US" dirty="0" smtClean="0"/>
              <a:t>Things are </a:t>
            </a:r>
            <a:r>
              <a:rPr lang="en-US" b="1" i="1" dirty="0" smtClean="0"/>
              <a:t>rarely</a:t>
            </a:r>
            <a:r>
              <a:rPr lang="en-US" dirty="0" smtClean="0"/>
              <a:t> quite </a:t>
            </a:r>
            <a:r>
              <a:rPr lang="en-US" dirty="0" smtClean="0"/>
              <a:t>as bad as they </a:t>
            </a:r>
            <a:r>
              <a:rPr lang="en-US" b="1" i="1" dirty="0" smtClean="0"/>
              <a:t>appear</a:t>
            </a:r>
            <a:r>
              <a:rPr lang="en-US" dirty="0" smtClean="0"/>
              <a:t>.</a:t>
            </a:r>
          </a:p>
          <a:p>
            <a:r>
              <a:rPr lang="en-US" dirty="0" smtClean="0"/>
              <a:t>Like Elijah, too quickly we </a:t>
            </a:r>
            <a:r>
              <a:rPr lang="en-US" b="1" i="1" dirty="0" smtClean="0"/>
              <a:t>forget</a:t>
            </a:r>
            <a:r>
              <a:rPr lang="en-US" dirty="0" smtClean="0"/>
              <a:t> the faithful companions that surround us – many working </a:t>
            </a:r>
            <a:r>
              <a:rPr lang="en-US" b="1" i="1" dirty="0" smtClean="0"/>
              <a:t>unseen</a:t>
            </a:r>
            <a:r>
              <a:rPr lang="en-US" dirty="0" smtClean="0"/>
              <a:t> and </a:t>
            </a:r>
            <a:r>
              <a:rPr lang="en-US" b="1" i="1" dirty="0" smtClean="0"/>
              <a:t>unknown</a:t>
            </a:r>
            <a:r>
              <a:rPr lang="en-US" dirty="0" smtClean="0"/>
              <a:t> to us.</a:t>
            </a:r>
          </a:p>
          <a:p>
            <a:r>
              <a:rPr lang="en-US" dirty="0" smtClean="0"/>
              <a:t>There </a:t>
            </a:r>
            <a:r>
              <a:rPr lang="en-US" dirty="0"/>
              <a:t>may always be saints unknown to </a:t>
            </a:r>
            <a:r>
              <a:rPr lang="en-US" dirty="0" smtClean="0"/>
              <a:t>us – a </a:t>
            </a:r>
            <a:r>
              <a:rPr lang="en-US" b="1" i="1" dirty="0" smtClean="0"/>
              <a:t>remnant</a:t>
            </a:r>
            <a:r>
              <a:rPr lang="en-US" dirty="0" smtClean="0"/>
              <a:t>, </a:t>
            </a:r>
            <a:r>
              <a:rPr lang="en-US" b="1" i="1" dirty="0"/>
              <a:t>suffering</a:t>
            </a:r>
            <a:r>
              <a:rPr lang="en-US" dirty="0"/>
              <a:t> and </a:t>
            </a:r>
            <a:r>
              <a:rPr lang="en-US" b="1" i="1" dirty="0"/>
              <a:t>withstanding</a:t>
            </a:r>
            <a:r>
              <a:rPr lang="en-US" dirty="0"/>
              <a:t> just like </a:t>
            </a:r>
            <a:r>
              <a:rPr lang="en-US" dirty="0" smtClean="0"/>
              <a:t>us (</a:t>
            </a:r>
            <a:r>
              <a:rPr lang="en-US" b="1" dirty="0" smtClean="0">
                <a:solidFill>
                  <a:schemeClr val="tx2"/>
                </a:solidFill>
              </a:rPr>
              <a:t>Romans 11:2-5</a:t>
            </a:r>
            <a:r>
              <a:rPr lang="en-US" dirty="0" smtClean="0"/>
              <a:t>).</a:t>
            </a:r>
            <a:endParaRPr lang="en-US" dirty="0"/>
          </a:p>
        </p:txBody>
      </p:sp>
      <p:sp>
        <p:nvSpPr>
          <p:cNvPr id="3" name="Title 2"/>
          <p:cNvSpPr>
            <a:spLocks noGrp="1"/>
          </p:cNvSpPr>
          <p:nvPr>
            <p:ph type="title"/>
          </p:nvPr>
        </p:nvSpPr>
        <p:spPr/>
        <p:txBody>
          <a:bodyPr/>
          <a:lstStyle/>
          <a:p>
            <a:r>
              <a:rPr lang="en-US" dirty="0" smtClean="0"/>
              <a:t>All Alone? No One Left?</a:t>
            </a:r>
            <a:endParaRPr lang="en-US" dirty="0"/>
          </a:p>
        </p:txBody>
      </p:sp>
    </p:spTree>
    <p:extLst>
      <p:ext uri="{BB962C8B-B14F-4D97-AF65-F5344CB8AC3E}">
        <p14:creationId xmlns:p14="http://schemas.microsoft.com/office/powerpoint/2010/main" val="4126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00000"/>
              </a:lnSpc>
              <a:buNone/>
            </a:pPr>
            <a:r>
              <a:rPr lang="en-US" sz="2200" i="1" dirty="0"/>
              <a:t>God has not cast away His people whom He foreknew. Or do you not know what the Scripture says of </a:t>
            </a:r>
            <a:r>
              <a:rPr lang="en-US" sz="2200" b="1" i="1" dirty="0"/>
              <a:t>Elijah, how he pleads with God </a:t>
            </a:r>
            <a:r>
              <a:rPr lang="en-US" sz="2200" b="1" i="1" u="sng" dirty="0"/>
              <a:t>against</a:t>
            </a:r>
            <a:r>
              <a:rPr lang="en-US" sz="2200" b="1" i="1" dirty="0"/>
              <a:t> Israel</a:t>
            </a:r>
            <a:r>
              <a:rPr lang="en-US" sz="2200" i="1" dirty="0"/>
              <a:t>, saying</a:t>
            </a:r>
            <a:r>
              <a:rPr lang="en-US" sz="2200" i="1" dirty="0" smtClean="0"/>
              <a:t>, “LORD</a:t>
            </a:r>
            <a:r>
              <a:rPr lang="en-US" sz="2200" i="1" dirty="0"/>
              <a:t>, they have killed Your prophets and torn down Your altars, and I alone am left, and they seek my </a:t>
            </a:r>
            <a:r>
              <a:rPr lang="en-US" sz="2200" i="1" dirty="0" smtClean="0"/>
              <a:t>life”?  </a:t>
            </a:r>
            <a:r>
              <a:rPr lang="en-US" sz="2200" i="1" dirty="0"/>
              <a:t>But </a:t>
            </a:r>
            <a:r>
              <a:rPr lang="en-US" sz="2200" b="1" i="1" dirty="0"/>
              <a:t>what does the divine response say to him</a:t>
            </a:r>
            <a:r>
              <a:rPr lang="en-US" sz="2200" i="1" dirty="0"/>
              <a:t>? </a:t>
            </a:r>
            <a:r>
              <a:rPr lang="en-US" sz="2200" i="1" dirty="0" smtClean="0"/>
              <a:t>“I </a:t>
            </a:r>
            <a:r>
              <a:rPr lang="en-US" sz="2200" i="1" dirty="0"/>
              <a:t>have </a:t>
            </a:r>
            <a:r>
              <a:rPr lang="en-US" sz="2200" b="1" i="1" dirty="0"/>
              <a:t>reserved for Myself </a:t>
            </a:r>
            <a:r>
              <a:rPr lang="en-US" sz="2200" b="1" i="1" u="sng" dirty="0"/>
              <a:t>seven thousand</a:t>
            </a:r>
            <a:r>
              <a:rPr lang="en-US" sz="2200" b="1" i="1" dirty="0"/>
              <a:t> men </a:t>
            </a:r>
            <a:r>
              <a:rPr lang="en-US" sz="2200" i="1" dirty="0"/>
              <a:t>who have not bowed the knee to Baal</a:t>
            </a:r>
            <a:r>
              <a:rPr lang="en-US" sz="2200" i="1" dirty="0" smtClean="0"/>
              <a:t>.” </a:t>
            </a:r>
            <a:r>
              <a:rPr lang="en-US" sz="2200" i="1" dirty="0"/>
              <a:t>Even so then, </a:t>
            </a:r>
            <a:r>
              <a:rPr lang="en-US" sz="2200" b="1" i="1" u="sng" dirty="0"/>
              <a:t>at this present time </a:t>
            </a:r>
            <a:r>
              <a:rPr lang="en-US" sz="2200" b="1" i="1" dirty="0"/>
              <a:t>there is a </a:t>
            </a:r>
            <a:r>
              <a:rPr lang="en-US" sz="2200" b="1" i="1" u="sng" dirty="0" smtClean="0"/>
              <a:t>remnant</a:t>
            </a:r>
            <a:r>
              <a:rPr lang="en-US" sz="2200" b="1" i="1" dirty="0" smtClean="0"/>
              <a:t> according </a:t>
            </a:r>
            <a:r>
              <a:rPr lang="en-US" sz="2200" b="1" i="1" dirty="0"/>
              <a:t>to the election of grace</a:t>
            </a:r>
            <a:r>
              <a:rPr lang="en-US" sz="2200" i="1" dirty="0"/>
              <a:t>. </a:t>
            </a:r>
            <a:r>
              <a:rPr lang="en-US" sz="2200" dirty="0"/>
              <a:t>(</a:t>
            </a:r>
            <a:r>
              <a:rPr lang="en-US" sz="2200" b="1" dirty="0">
                <a:solidFill>
                  <a:schemeClr val="accent5"/>
                </a:solidFill>
              </a:rPr>
              <a:t>Romans </a:t>
            </a:r>
            <a:r>
              <a:rPr lang="en-US" sz="2200" b="1" dirty="0" smtClean="0">
                <a:solidFill>
                  <a:schemeClr val="accent5"/>
                </a:solidFill>
              </a:rPr>
              <a:t>11:2-5</a:t>
            </a:r>
            <a:r>
              <a:rPr lang="en-US" sz="2200" dirty="0" smtClean="0"/>
              <a:t>)</a:t>
            </a:r>
          </a:p>
          <a:p>
            <a:pPr>
              <a:lnSpc>
                <a:spcPct val="100000"/>
              </a:lnSpc>
            </a:pPr>
            <a:r>
              <a:rPr lang="en-US" sz="2200" dirty="0" smtClean="0"/>
              <a:t>Even as it was for </a:t>
            </a:r>
            <a:r>
              <a:rPr lang="en-US" sz="2200" b="1" i="1" dirty="0" smtClean="0"/>
              <a:t>Elijah</a:t>
            </a:r>
            <a:r>
              <a:rPr lang="en-US" sz="2200" dirty="0" smtClean="0"/>
              <a:t>, so it was for </a:t>
            </a:r>
            <a:r>
              <a:rPr lang="en-US" sz="2200" b="1" i="1" dirty="0" smtClean="0"/>
              <a:t>Paul</a:t>
            </a:r>
            <a:r>
              <a:rPr lang="en-US" sz="2200" dirty="0" smtClean="0"/>
              <a:t>, and so it will be for </a:t>
            </a:r>
            <a:r>
              <a:rPr lang="en-US" sz="2200" b="1" i="1" dirty="0" smtClean="0"/>
              <a:t>us</a:t>
            </a:r>
            <a:r>
              <a:rPr lang="en-US" sz="2200" dirty="0" smtClean="0"/>
              <a:t>.</a:t>
            </a:r>
          </a:p>
          <a:p>
            <a:pPr>
              <a:lnSpc>
                <a:spcPct val="100000"/>
              </a:lnSpc>
            </a:pPr>
            <a:r>
              <a:rPr lang="en-US" sz="2200" dirty="0" smtClean="0"/>
              <a:t>Don’t give up on </a:t>
            </a:r>
            <a:r>
              <a:rPr lang="en-US" sz="2200" b="1" i="1" dirty="0" smtClean="0"/>
              <a:t>God</a:t>
            </a:r>
            <a:r>
              <a:rPr lang="en-US" sz="2200" dirty="0" smtClean="0"/>
              <a:t> or </a:t>
            </a:r>
            <a:r>
              <a:rPr lang="en-US" sz="2200" b="1" i="1" dirty="0" smtClean="0"/>
              <a:t>His</a:t>
            </a:r>
            <a:r>
              <a:rPr lang="en-US" sz="2200" dirty="0" smtClean="0"/>
              <a:t> remnant</a:t>
            </a:r>
            <a:r>
              <a:rPr lang="en-US" sz="2200" dirty="0" smtClean="0"/>
              <a:t>!  Don’t let </a:t>
            </a:r>
            <a:r>
              <a:rPr lang="en-US" sz="2200" b="1" i="1" dirty="0" smtClean="0"/>
              <a:t>paranoia</a:t>
            </a:r>
            <a:r>
              <a:rPr lang="en-US" sz="2200" dirty="0" smtClean="0"/>
              <a:t> win!</a:t>
            </a:r>
          </a:p>
          <a:p>
            <a:pPr>
              <a:lnSpc>
                <a:spcPct val="100000"/>
              </a:lnSpc>
            </a:pPr>
            <a:r>
              <a:rPr lang="en-US" sz="2200" dirty="0"/>
              <a:t>Do </a:t>
            </a:r>
            <a:r>
              <a:rPr lang="en-US" sz="2200" b="1" i="1" dirty="0"/>
              <a:t>not</a:t>
            </a:r>
            <a:r>
              <a:rPr lang="en-US" sz="2200" dirty="0"/>
              <a:t> let yourself be </a:t>
            </a:r>
            <a:r>
              <a:rPr lang="en-US" sz="2200" b="1" i="1" dirty="0"/>
              <a:t>deceived</a:t>
            </a:r>
            <a:r>
              <a:rPr lang="en-US" sz="2200" dirty="0"/>
              <a:t> into thinking you are alone</a:t>
            </a:r>
            <a:r>
              <a:rPr lang="en-US" sz="2200" dirty="0" smtClean="0"/>
              <a:t>.</a:t>
            </a:r>
            <a:endParaRPr lang="en-US" sz="2200" dirty="0"/>
          </a:p>
        </p:txBody>
      </p:sp>
      <p:sp>
        <p:nvSpPr>
          <p:cNvPr id="3" name="Title 2"/>
          <p:cNvSpPr>
            <a:spLocks noGrp="1"/>
          </p:cNvSpPr>
          <p:nvPr>
            <p:ph type="title"/>
          </p:nvPr>
        </p:nvSpPr>
        <p:spPr/>
        <p:txBody>
          <a:bodyPr/>
          <a:lstStyle/>
          <a:p>
            <a:r>
              <a:rPr lang="en-US" dirty="0" smtClean="0"/>
              <a:t>The Remnant</a:t>
            </a:r>
            <a:endParaRPr lang="en-US" dirty="0"/>
          </a:p>
        </p:txBody>
      </p:sp>
    </p:spTree>
    <p:extLst>
      <p:ext uri="{BB962C8B-B14F-4D97-AF65-F5344CB8AC3E}">
        <p14:creationId xmlns:p14="http://schemas.microsoft.com/office/powerpoint/2010/main" val="92709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200" i="1" dirty="0"/>
              <a:t>At my first defense </a:t>
            </a:r>
            <a:r>
              <a:rPr lang="en-US" sz="2200" b="1" i="1" u="sng" dirty="0"/>
              <a:t>no one</a:t>
            </a:r>
            <a:r>
              <a:rPr lang="en-US" sz="2200" b="1" i="1" dirty="0"/>
              <a:t> stood with me, but </a:t>
            </a:r>
            <a:r>
              <a:rPr lang="en-US" sz="2200" b="1" i="1" u="sng" dirty="0"/>
              <a:t>all forsook me</a:t>
            </a:r>
            <a:r>
              <a:rPr lang="en-US" sz="2200" i="1" dirty="0"/>
              <a:t>. May it not be charged against </a:t>
            </a:r>
            <a:r>
              <a:rPr lang="en-US" sz="2200" i="1" dirty="0" smtClean="0"/>
              <a:t>them. </a:t>
            </a:r>
            <a:r>
              <a:rPr lang="en-US" sz="2200" b="1" i="1" dirty="0"/>
              <a:t>But </a:t>
            </a:r>
            <a:r>
              <a:rPr lang="en-US" sz="2200" b="1" i="1" u="sng" dirty="0"/>
              <a:t>the Lord stood with me</a:t>
            </a:r>
            <a:r>
              <a:rPr lang="en-US" sz="2200" b="1" i="1" dirty="0"/>
              <a:t> and strengthened me</a:t>
            </a:r>
            <a:r>
              <a:rPr lang="en-US" sz="2200" i="1" dirty="0"/>
              <a:t>, so that the message might be preached fully through me, and that all the Gentiles might hear. And </a:t>
            </a:r>
            <a:r>
              <a:rPr lang="en-US" sz="2200" b="1" i="1" dirty="0"/>
              <a:t>I was delivered out of the mouth of the </a:t>
            </a:r>
            <a:r>
              <a:rPr lang="en-US" sz="2200" b="1" i="1" dirty="0" smtClean="0"/>
              <a:t>lion</a:t>
            </a:r>
            <a:r>
              <a:rPr lang="en-US" sz="2200" i="1" dirty="0" smtClean="0"/>
              <a:t>. </a:t>
            </a:r>
            <a:r>
              <a:rPr lang="en-US" sz="2200" i="1" dirty="0"/>
              <a:t>And </a:t>
            </a:r>
            <a:r>
              <a:rPr lang="en-US" sz="2200" b="1" i="1" dirty="0"/>
              <a:t>the Lord will deliver me from every evil work and preserve me </a:t>
            </a:r>
            <a:r>
              <a:rPr lang="en-US" sz="2200" b="1" i="1" u="sng" dirty="0"/>
              <a:t>for His heavenly kingdom</a:t>
            </a:r>
            <a:r>
              <a:rPr lang="en-US" sz="2200" i="1" dirty="0"/>
              <a:t>. To Him be glory forever and ever. Amen! </a:t>
            </a:r>
            <a:r>
              <a:rPr lang="en-US" sz="2200" dirty="0"/>
              <a:t>(</a:t>
            </a:r>
            <a:r>
              <a:rPr lang="en-US" sz="2200" b="1" dirty="0">
                <a:solidFill>
                  <a:schemeClr val="tx2"/>
                </a:solidFill>
              </a:rPr>
              <a:t>II Timothy </a:t>
            </a:r>
            <a:r>
              <a:rPr lang="en-US" sz="2200" b="1" dirty="0" smtClean="0">
                <a:solidFill>
                  <a:schemeClr val="tx2"/>
                </a:solidFill>
              </a:rPr>
              <a:t>4:16-18</a:t>
            </a:r>
            <a:r>
              <a:rPr lang="en-US" sz="2200" dirty="0" smtClean="0"/>
              <a:t>)</a:t>
            </a:r>
            <a:endParaRPr lang="en-US" sz="2200" i="1" dirty="0" smtClean="0"/>
          </a:p>
          <a:p>
            <a:pPr marL="0" indent="0">
              <a:buNone/>
            </a:pPr>
            <a:r>
              <a:rPr lang="en-US" sz="2200" i="1" dirty="0" smtClean="0"/>
              <a:t>Let </a:t>
            </a:r>
            <a:r>
              <a:rPr lang="en-US" sz="2200" i="1" dirty="0"/>
              <a:t>your conduct be without covetousness; be content with such things as you have. </a:t>
            </a:r>
            <a:r>
              <a:rPr lang="en-US" sz="2200" b="1" i="1" dirty="0"/>
              <a:t>For He Himself has said, </a:t>
            </a:r>
            <a:r>
              <a:rPr lang="en-US" sz="2200" b="1" i="1" dirty="0" smtClean="0"/>
              <a:t>“</a:t>
            </a:r>
            <a:r>
              <a:rPr lang="en-US" sz="2200" b="1" i="1" u="sng" dirty="0" smtClean="0"/>
              <a:t>I </a:t>
            </a:r>
            <a:r>
              <a:rPr lang="en-US" sz="2200" b="1" i="1" u="sng" dirty="0"/>
              <a:t>will never leave you nor forsake you</a:t>
            </a:r>
            <a:r>
              <a:rPr lang="en-US" sz="2200" b="1" i="1" dirty="0" smtClean="0"/>
              <a:t>.”  </a:t>
            </a:r>
            <a:r>
              <a:rPr lang="en-US" sz="2200" b="1" i="1" dirty="0"/>
              <a:t>So we may boldly say: </a:t>
            </a:r>
            <a:r>
              <a:rPr lang="en-US" sz="2200" b="1" i="1" dirty="0" smtClean="0"/>
              <a:t>“</a:t>
            </a:r>
            <a:r>
              <a:rPr lang="en-US" sz="2200" b="1" i="1" u="sng" dirty="0" smtClean="0"/>
              <a:t>The </a:t>
            </a:r>
            <a:r>
              <a:rPr lang="en-US" sz="2200" b="1" i="1" u="sng" dirty="0"/>
              <a:t>LORD is my helper</a:t>
            </a:r>
            <a:r>
              <a:rPr lang="en-US" sz="2200" b="1" i="1" dirty="0"/>
              <a:t>; I will not fear. What can man do to me</a:t>
            </a:r>
            <a:r>
              <a:rPr lang="en-US" sz="2200" b="1" i="1" dirty="0" smtClean="0"/>
              <a:t>?” </a:t>
            </a:r>
            <a:r>
              <a:rPr lang="en-US" sz="2200" dirty="0"/>
              <a:t>(</a:t>
            </a:r>
            <a:r>
              <a:rPr lang="en-US" sz="2200" b="1" dirty="0">
                <a:solidFill>
                  <a:schemeClr val="tx2"/>
                </a:solidFill>
              </a:rPr>
              <a:t>Hebrews </a:t>
            </a:r>
            <a:r>
              <a:rPr lang="en-US" sz="2200" b="1" dirty="0" smtClean="0">
                <a:solidFill>
                  <a:schemeClr val="tx2"/>
                </a:solidFill>
              </a:rPr>
              <a:t>13:5-6</a:t>
            </a:r>
            <a:r>
              <a:rPr lang="en-US" sz="2200" dirty="0" smtClean="0"/>
              <a:t>; see also, </a:t>
            </a:r>
            <a:r>
              <a:rPr lang="en-US" sz="2200" b="1" dirty="0" smtClean="0">
                <a:solidFill>
                  <a:schemeClr val="tx2"/>
                </a:solidFill>
              </a:rPr>
              <a:t>John 16:32</a:t>
            </a:r>
            <a:r>
              <a:rPr lang="en-US" sz="2200" dirty="0" smtClean="0"/>
              <a:t>)</a:t>
            </a:r>
            <a:endParaRPr lang="en-US" sz="2200" dirty="0"/>
          </a:p>
        </p:txBody>
      </p:sp>
      <p:sp>
        <p:nvSpPr>
          <p:cNvPr id="3" name="Title 2"/>
          <p:cNvSpPr>
            <a:spLocks noGrp="1"/>
          </p:cNvSpPr>
          <p:nvPr>
            <p:ph type="title"/>
          </p:nvPr>
        </p:nvSpPr>
        <p:spPr/>
        <p:txBody>
          <a:bodyPr/>
          <a:lstStyle/>
          <a:p>
            <a:r>
              <a:rPr lang="en-US" dirty="0" smtClean="0"/>
              <a:t>Never Alone</a:t>
            </a:r>
            <a:endParaRPr lang="en-US" dirty="0"/>
          </a:p>
        </p:txBody>
      </p:sp>
    </p:spTree>
    <p:extLst>
      <p:ext uri="{BB962C8B-B14F-4D97-AF65-F5344CB8AC3E}">
        <p14:creationId xmlns:p14="http://schemas.microsoft.com/office/powerpoint/2010/main" val="66555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a:t>So he departed from there, and found Elisha the son of </a:t>
            </a:r>
            <a:r>
              <a:rPr lang="en-US" i="1" dirty="0" err="1" smtClean="0"/>
              <a:t>Shaphat</a:t>
            </a:r>
            <a:r>
              <a:rPr lang="en-US" i="1" dirty="0" smtClean="0"/>
              <a:t> … </a:t>
            </a:r>
            <a:r>
              <a:rPr lang="en-US" dirty="0"/>
              <a:t>(</a:t>
            </a:r>
            <a:r>
              <a:rPr lang="en-US" b="1" dirty="0">
                <a:solidFill>
                  <a:schemeClr val="tx2"/>
                </a:solidFill>
              </a:rPr>
              <a:t>I Kings </a:t>
            </a:r>
            <a:r>
              <a:rPr lang="en-US" b="1" dirty="0" smtClean="0">
                <a:solidFill>
                  <a:schemeClr val="tx2"/>
                </a:solidFill>
              </a:rPr>
              <a:t>19:19</a:t>
            </a:r>
            <a:r>
              <a:rPr lang="en-US" dirty="0" smtClean="0"/>
              <a:t>)</a:t>
            </a:r>
          </a:p>
          <a:p>
            <a:r>
              <a:rPr lang="en-US" dirty="0" smtClean="0"/>
              <a:t>Elijah had show incredible persistence and even self-justification in his despair.</a:t>
            </a:r>
          </a:p>
          <a:p>
            <a:r>
              <a:rPr lang="en-US" dirty="0" smtClean="0"/>
              <a:t>The Lord </a:t>
            </a:r>
            <a:r>
              <a:rPr lang="en-US" b="1" i="1" dirty="0" smtClean="0"/>
              <a:t>never</a:t>
            </a:r>
            <a:r>
              <a:rPr lang="en-US" dirty="0" smtClean="0"/>
              <a:t> congratulated, consoled, or coddled him.</a:t>
            </a:r>
          </a:p>
          <a:p>
            <a:r>
              <a:rPr lang="en-US" dirty="0" smtClean="0"/>
              <a:t>However, God did </a:t>
            </a:r>
            <a:r>
              <a:rPr lang="en-US" b="1" i="1" dirty="0" smtClean="0"/>
              <a:t>answer</a:t>
            </a:r>
            <a:r>
              <a:rPr lang="en-US" dirty="0" smtClean="0"/>
              <a:t>, </a:t>
            </a:r>
            <a:r>
              <a:rPr lang="en-US" b="1" i="1" dirty="0" smtClean="0"/>
              <a:t>comfort</a:t>
            </a:r>
            <a:r>
              <a:rPr lang="en-US" dirty="0" smtClean="0"/>
              <a:t>, and </a:t>
            </a:r>
            <a:r>
              <a:rPr lang="en-US" b="1" i="1" dirty="0" smtClean="0"/>
              <a:t>strengthen</a:t>
            </a:r>
            <a:r>
              <a:rPr lang="en-US" dirty="0" smtClean="0"/>
              <a:t> </a:t>
            </a:r>
            <a:r>
              <a:rPr lang="en-US" dirty="0" smtClean="0"/>
              <a:t>Elijah!</a:t>
            </a:r>
          </a:p>
          <a:p>
            <a:r>
              <a:rPr lang="en-US" dirty="0" smtClean="0"/>
              <a:t>Despite his tremendous insistence, Elijah </a:t>
            </a:r>
            <a:r>
              <a:rPr lang="en-US" b="1" i="1" dirty="0" smtClean="0"/>
              <a:t>humbly</a:t>
            </a:r>
            <a:r>
              <a:rPr lang="en-US" dirty="0" smtClean="0"/>
              <a:t> accepted the Lord’s answer, walked onward </a:t>
            </a:r>
            <a:r>
              <a:rPr lang="en-US" b="1" i="1" dirty="0" smtClean="0"/>
              <a:t>by faith</a:t>
            </a:r>
            <a:r>
              <a:rPr lang="en-US" dirty="0" smtClean="0"/>
              <a:t>, and </a:t>
            </a:r>
            <a:r>
              <a:rPr lang="en-US" b="1" i="1" dirty="0" smtClean="0"/>
              <a:t>obeyed</a:t>
            </a:r>
            <a:r>
              <a:rPr lang="en-US" dirty="0" smtClean="0"/>
              <a:t>!</a:t>
            </a:r>
          </a:p>
          <a:p>
            <a:r>
              <a:rPr lang="en-US" dirty="0" smtClean="0"/>
              <a:t>If we get bent out of shape, will we </a:t>
            </a:r>
            <a:r>
              <a:rPr lang="en-US" b="1" i="1" dirty="0" smtClean="0"/>
              <a:t>humbly</a:t>
            </a:r>
            <a:r>
              <a:rPr lang="en-US" dirty="0" smtClean="0"/>
              <a:t> accept the correction of the </a:t>
            </a:r>
            <a:r>
              <a:rPr lang="en-US" dirty="0" smtClean="0"/>
              <a:t>Lord and </a:t>
            </a:r>
            <a:r>
              <a:rPr lang="en-US" dirty="0" smtClean="0"/>
              <a:t>our </a:t>
            </a:r>
            <a:r>
              <a:rPr lang="en-US" dirty="0" smtClean="0"/>
              <a:t>brothers?  </a:t>
            </a:r>
            <a:r>
              <a:rPr lang="en-US" b="1" i="1" u="sng" dirty="0" smtClean="0"/>
              <a:t>Trust </a:t>
            </a:r>
            <a:r>
              <a:rPr lang="en-US" b="1" i="1" u="sng" dirty="0" smtClean="0"/>
              <a:t>and obey</a:t>
            </a:r>
            <a:r>
              <a:rPr lang="en-US" dirty="0" smtClean="0"/>
              <a:t>?</a:t>
            </a:r>
            <a:endParaRPr lang="en-US" dirty="0"/>
          </a:p>
        </p:txBody>
      </p:sp>
      <p:sp>
        <p:nvSpPr>
          <p:cNvPr id="3" name="Title 2"/>
          <p:cNvSpPr>
            <a:spLocks noGrp="1"/>
          </p:cNvSpPr>
          <p:nvPr>
            <p:ph type="title"/>
          </p:nvPr>
        </p:nvSpPr>
        <p:spPr/>
        <p:txBody>
          <a:bodyPr/>
          <a:lstStyle/>
          <a:p>
            <a:r>
              <a:rPr lang="en-US" dirty="0" smtClean="0"/>
              <a:t>Elijah’s Humility &amp; Faith</a:t>
            </a:r>
            <a:endParaRPr lang="en-US" dirty="0"/>
          </a:p>
        </p:txBody>
      </p:sp>
    </p:spTree>
    <p:extLst>
      <p:ext uri="{BB962C8B-B14F-4D97-AF65-F5344CB8AC3E}">
        <p14:creationId xmlns:p14="http://schemas.microsoft.com/office/powerpoint/2010/main" val="164074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5000"/>
              </a:lnSpc>
              <a:spcBef>
                <a:spcPts val="0"/>
              </a:spcBef>
            </a:pPr>
            <a:r>
              <a:rPr lang="en-US" sz="2300" dirty="0" smtClean="0"/>
              <a:t>Good </a:t>
            </a:r>
            <a:r>
              <a:rPr lang="en-US" sz="2300" dirty="0" smtClean="0"/>
              <a:t> - even </a:t>
            </a:r>
            <a:r>
              <a:rPr lang="en-US" sz="2300" b="1" i="1" dirty="0" smtClean="0"/>
              <a:t>great</a:t>
            </a:r>
            <a:r>
              <a:rPr lang="en-US" sz="2300" dirty="0" smtClean="0"/>
              <a:t> – men may become </a:t>
            </a:r>
            <a:r>
              <a:rPr lang="en-US" sz="2300" b="1" i="1" dirty="0" smtClean="0"/>
              <a:t>discouraged</a:t>
            </a:r>
            <a:r>
              <a:rPr lang="en-US" sz="2300" dirty="0" smtClean="0"/>
              <a:t>, like Elijah.</a:t>
            </a:r>
          </a:p>
          <a:p>
            <a:pPr>
              <a:lnSpc>
                <a:spcPct val="95000"/>
              </a:lnSpc>
              <a:spcBef>
                <a:spcPts val="0"/>
              </a:spcBef>
            </a:pPr>
            <a:r>
              <a:rPr lang="en-US" sz="2300" b="1" i="1" dirty="0" smtClean="0">
                <a:solidFill>
                  <a:schemeClr val="tx2"/>
                </a:solidFill>
              </a:rPr>
              <a:t>Draw</a:t>
            </a:r>
            <a:r>
              <a:rPr lang="en-US" sz="2300" dirty="0" smtClean="0">
                <a:solidFill>
                  <a:schemeClr val="tx2"/>
                </a:solidFill>
              </a:rPr>
              <a:t> </a:t>
            </a:r>
            <a:r>
              <a:rPr lang="en-US" sz="2300" b="1" i="1" dirty="0" smtClean="0"/>
              <a:t>comfort</a:t>
            </a:r>
            <a:r>
              <a:rPr lang="en-US" sz="2300" dirty="0" smtClean="0"/>
              <a:t> and </a:t>
            </a:r>
            <a:r>
              <a:rPr lang="en-US" sz="2300" b="1" i="1" dirty="0" smtClean="0"/>
              <a:t>hope</a:t>
            </a:r>
            <a:r>
              <a:rPr lang="en-US" sz="2300" dirty="0" smtClean="0"/>
              <a:t> from their example, if we are willing.</a:t>
            </a:r>
          </a:p>
          <a:p>
            <a:pPr>
              <a:lnSpc>
                <a:spcPct val="95000"/>
              </a:lnSpc>
              <a:spcBef>
                <a:spcPts val="0"/>
              </a:spcBef>
            </a:pPr>
            <a:r>
              <a:rPr lang="en-US" sz="2300" b="1" i="1" dirty="0" smtClean="0">
                <a:solidFill>
                  <a:schemeClr val="tx2"/>
                </a:solidFill>
              </a:rPr>
              <a:t>Let</a:t>
            </a:r>
            <a:r>
              <a:rPr lang="en-US" sz="2300" dirty="0" smtClean="0">
                <a:solidFill>
                  <a:schemeClr val="tx2"/>
                </a:solidFill>
              </a:rPr>
              <a:t> </a:t>
            </a:r>
            <a:r>
              <a:rPr lang="en-US" sz="2300" dirty="0" smtClean="0"/>
              <a:t>God determine </a:t>
            </a:r>
            <a:r>
              <a:rPr lang="en-US" sz="2300" i="1" dirty="0" smtClean="0"/>
              <a:t>“enough”</a:t>
            </a:r>
            <a:r>
              <a:rPr lang="en-US" sz="2300" dirty="0" smtClean="0"/>
              <a:t>.  </a:t>
            </a:r>
            <a:r>
              <a:rPr lang="en-US" sz="2300" b="1" i="1" dirty="0" smtClean="0"/>
              <a:t>Pray</a:t>
            </a:r>
            <a:r>
              <a:rPr lang="en-US" sz="2300" dirty="0" smtClean="0"/>
              <a:t>, </a:t>
            </a:r>
            <a:r>
              <a:rPr lang="en-US" sz="2300" b="1" i="1" dirty="0" smtClean="0"/>
              <a:t>trust</a:t>
            </a:r>
            <a:r>
              <a:rPr lang="en-US" sz="2300" dirty="0" smtClean="0"/>
              <a:t>, </a:t>
            </a:r>
            <a:r>
              <a:rPr lang="en-US" sz="2300" b="1" i="1" dirty="0" smtClean="0"/>
              <a:t>submit</a:t>
            </a:r>
            <a:r>
              <a:rPr lang="en-US" sz="2300" dirty="0" smtClean="0"/>
              <a:t>, and </a:t>
            </a:r>
            <a:r>
              <a:rPr lang="en-US" sz="2300" b="1" i="1" dirty="0" smtClean="0"/>
              <a:t>serve</a:t>
            </a:r>
            <a:r>
              <a:rPr lang="en-US" sz="2300" dirty="0" smtClean="0"/>
              <a:t>.</a:t>
            </a:r>
          </a:p>
          <a:p>
            <a:pPr>
              <a:lnSpc>
                <a:spcPct val="95000"/>
              </a:lnSpc>
              <a:spcBef>
                <a:spcPts val="0"/>
              </a:spcBef>
            </a:pPr>
            <a:r>
              <a:rPr lang="en-US" sz="2300" b="1" i="1" dirty="0" smtClean="0">
                <a:solidFill>
                  <a:schemeClr val="tx2"/>
                </a:solidFill>
              </a:rPr>
              <a:t>Rejoice</a:t>
            </a:r>
            <a:r>
              <a:rPr lang="en-US" sz="2300" dirty="0" smtClean="0">
                <a:solidFill>
                  <a:schemeClr val="tx2"/>
                </a:solidFill>
              </a:rPr>
              <a:t> </a:t>
            </a:r>
            <a:r>
              <a:rPr lang="en-US" sz="2300" dirty="0" smtClean="0"/>
              <a:t>in God’s </a:t>
            </a:r>
            <a:r>
              <a:rPr lang="en-US" sz="2300" b="1" i="1" dirty="0" smtClean="0"/>
              <a:t>longsuffering, sympathetic</a:t>
            </a:r>
            <a:r>
              <a:rPr lang="en-US" sz="2300" dirty="0" smtClean="0"/>
              <a:t> </a:t>
            </a:r>
            <a:r>
              <a:rPr lang="en-US" sz="2300" b="1" i="1" dirty="0" smtClean="0"/>
              <a:t>patience</a:t>
            </a:r>
            <a:r>
              <a:rPr lang="en-US" sz="2300" dirty="0" smtClean="0"/>
              <a:t>.</a:t>
            </a:r>
            <a:endParaRPr lang="en-US" sz="2300" dirty="0" smtClean="0"/>
          </a:p>
          <a:p>
            <a:pPr>
              <a:lnSpc>
                <a:spcPct val="95000"/>
              </a:lnSpc>
              <a:spcBef>
                <a:spcPts val="0"/>
              </a:spcBef>
            </a:pPr>
            <a:r>
              <a:rPr lang="en-US" sz="2300" b="1" i="1" dirty="0" smtClean="0">
                <a:solidFill>
                  <a:schemeClr val="tx2"/>
                </a:solidFill>
              </a:rPr>
              <a:t>Understand</a:t>
            </a:r>
            <a:r>
              <a:rPr lang="en-US" sz="2300" dirty="0" smtClean="0">
                <a:solidFill>
                  <a:schemeClr val="tx2"/>
                </a:solidFill>
              </a:rPr>
              <a:t> </a:t>
            </a:r>
            <a:r>
              <a:rPr lang="en-US" sz="2300" dirty="0" smtClean="0"/>
              <a:t>God may </a:t>
            </a:r>
            <a:r>
              <a:rPr lang="en-US" sz="2300" b="1" i="1" dirty="0" smtClean="0"/>
              <a:t>not</a:t>
            </a:r>
            <a:r>
              <a:rPr lang="en-US" sz="2300" dirty="0" smtClean="0"/>
              <a:t> conform to </a:t>
            </a:r>
            <a:r>
              <a:rPr lang="en-US" sz="2300" b="1" i="1" dirty="0" smtClean="0"/>
              <a:t>our expectations</a:t>
            </a:r>
            <a:r>
              <a:rPr lang="en-US" sz="2300" dirty="0" smtClean="0"/>
              <a:t>.</a:t>
            </a:r>
          </a:p>
          <a:p>
            <a:pPr>
              <a:lnSpc>
                <a:spcPct val="95000"/>
              </a:lnSpc>
              <a:spcBef>
                <a:spcPts val="0"/>
              </a:spcBef>
            </a:pPr>
            <a:r>
              <a:rPr lang="en-US" sz="2300" b="1" i="1" dirty="0" smtClean="0">
                <a:solidFill>
                  <a:schemeClr val="tx2"/>
                </a:solidFill>
              </a:rPr>
              <a:t>Allow</a:t>
            </a:r>
            <a:r>
              <a:rPr lang="en-US" sz="2300" dirty="0" smtClean="0">
                <a:solidFill>
                  <a:schemeClr val="tx2"/>
                </a:solidFill>
              </a:rPr>
              <a:t> </a:t>
            </a:r>
            <a:r>
              <a:rPr lang="en-US" sz="2300" dirty="0" smtClean="0"/>
              <a:t>God and brethren to </a:t>
            </a:r>
            <a:r>
              <a:rPr lang="en-US" sz="2300" b="1" i="1" dirty="0" smtClean="0"/>
              <a:t>persist</a:t>
            </a:r>
            <a:r>
              <a:rPr lang="en-US" sz="2300" dirty="0" smtClean="0"/>
              <a:t> with us in our </a:t>
            </a:r>
            <a:r>
              <a:rPr lang="en-US" sz="2300" b="1" i="1" dirty="0" smtClean="0"/>
              <a:t>insistence</a:t>
            </a:r>
            <a:r>
              <a:rPr lang="en-US" sz="2300" dirty="0" smtClean="0"/>
              <a:t>.</a:t>
            </a:r>
          </a:p>
          <a:p>
            <a:pPr>
              <a:lnSpc>
                <a:spcPct val="95000"/>
              </a:lnSpc>
              <a:spcBef>
                <a:spcPts val="0"/>
              </a:spcBef>
            </a:pPr>
            <a:r>
              <a:rPr lang="en-US" sz="2300" b="1" i="1" dirty="0" smtClean="0">
                <a:solidFill>
                  <a:schemeClr val="tx2"/>
                </a:solidFill>
              </a:rPr>
              <a:t>Turn</a:t>
            </a:r>
            <a:r>
              <a:rPr lang="en-US" sz="2300" dirty="0" smtClean="0">
                <a:solidFill>
                  <a:schemeClr val="tx2"/>
                </a:solidFill>
              </a:rPr>
              <a:t> </a:t>
            </a:r>
            <a:r>
              <a:rPr lang="en-US" sz="2300" dirty="0" smtClean="0"/>
              <a:t>our focus and demands from </a:t>
            </a:r>
            <a:r>
              <a:rPr lang="en-US" sz="2300" b="1" i="1" dirty="0" smtClean="0"/>
              <a:t>our</a:t>
            </a:r>
            <a:r>
              <a:rPr lang="en-US" sz="2300" dirty="0" smtClean="0"/>
              <a:t> happiness to </a:t>
            </a:r>
            <a:r>
              <a:rPr lang="en-US" sz="2300" b="1" i="1" dirty="0" smtClean="0"/>
              <a:t>God’s</a:t>
            </a:r>
            <a:r>
              <a:rPr lang="en-US" sz="2300" dirty="0" smtClean="0"/>
              <a:t> work!</a:t>
            </a:r>
          </a:p>
          <a:p>
            <a:pPr>
              <a:lnSpc>
                <a:spcPct val="95000"/>
              </a:lnSpc>
              <a:spcBef>
                <a:spcPts val="0"/>
              </a:spcBef>
            </a:pPr>
            <a:r>
              <a:rPr lang="en-US" sz="2300" b="1" i="1" dirty="0" smtClean="0">
                <a:solidFill>
                  <a:schemeClr val="tx2"/>
                </a:solidFill>
              </a:rPr>
              <a:t>Realize</a:t>
            </a:r>
            <a:r>
              <a:rPr lang="en-US" sz="2300" dirty="0" smtClean="0"/>
              <a:t>, we are part of a </a:t>
            </a:r>
            <a:r>
              <a:rPr lang="en-US" sz="2300" b="1" i="1" dirty="0" smtClean="0"/>
              <a:t>bigger</a:t>
            </a:r>
            <a:r>
              <a:rPr lang="en-US" sz="2300" dirty="0" smtClean="0"/>
              <a:t> war to be concluded </a:t>
            </a:r>
            <a:r>
              <a:rPr lang="en-US" sz="2300" b="1" i="1" dirty="0" smtClean="0"/>
              <a:t>after</a:t>
            </a:r>
            <a:r>
              <a:rPr lang="en-US" sz="2300" dirty="0" smtClean="0"/>
              <a:t> us.</a:t>
            </a:r>
          </a:p>
          <a:p>
            <a:pPr>
              <a:lnSpc>
                <a:spcPct val="95000"/>
              </a:lnSpc>
              <a:spcBef>
                <a:spcPts val="0"/>
              </a:spcBef>
            </a:pPr>
            <a:r>
              <a:rPr lang="en-US" sz="2300" b="1" i="1" dirty="0" smtClean="0">
                <a:solidFill>
                  <a:schemeClr val="tx2"/>
                </a:solidFill>
              </a:rPr>
              <a:t>Thank</a:t>
            </a:r>
            <a:r>
              <a:rPr lang="en-US" sz="2300" dirty="0" smtClean="0">
                <a:solidFill>
                  <a:schemeClr val="tx2"/>
                </a:solidFill>
              </a:rPr>
              <a:t> </a:t>
            </a:r>
            <a:r>
              <a:rPr lang="en-US" sz="2300" dirty="0" smtClean="0"/>
              <a:t>God and </a:t>
            </a:r>
            <a:r>
              <a:rPr lang="en-US" sz="2300" b="1" i="1" dirty="0" smtClean="0"/>
              <a:t>rejoice</a:t>
            </a:r>
            <a:r>
              <a:rPr lang="en-US" sz="2300" dirty="0" smtClean="0"/>
              <a:t> that we are </a:t>
            </a:r>
            <a:r>
              <a:rPr lang="en-US" sz="2300" b="1" i="1" dirty="0" smtClean="0"/>
              <a:t>never</a:t>
            </a:r>
            <a:r>
              <a:rPr lang="en-US" sz="2300" dirty="0" smtClean="0"/>
              <a:t> alone!  Thank Him for His </a:t>
            </a:r>
            <a:r>
              <a:rPr lang="en-US" sz="2300" b="1" i="1" dirty="0" smtClean="0"/>
              <a:t>remnant</a:t>
            </a:r>
            <a:r>
              <a:rPr lang="en-US" sz="2300" dirty="0" smtClean="0"/>
              <a:t> and His </a:t>
            </a:r>
            <a:r>
              <a:rPr lang="en-US" sz="2300" b="1" i="1" dirty="0" smtClean="0"/>
              <a:t>promise</a:t>
            </a:r>
            <a:r>
              <a:rPr lang="en-US" sz="2300" dirty="0" smtClean="0"/>
              <a:t> to always remain with us.</a:t>
            </a:r>
          </a:p>
          <a:p>
            <a:pPr>
              <a:lnSpc>
                <a:spcPct val="95000"/>
              </a:lnSpc>
              <a:spcBef>
                <a:spcPts val="0"/>
              </a:spcBef>
            </a:pPr>
            <a:r>
              <a:rPr lang="en-US" sz="2300" b="1" i="1" dirty="0" smtClean="0">
                <a:solidFill>
                  <a:schemeClr val="tx2"/>
                </a:solidFill>
              </a:rPr>
              <a:t>Grow</a:t>
            </a:r>
            <a:r>
              <a:rPr lang="en-US" sz="2300" dirty="0" smtClean="0">
                <a:solidFill>
                  <a:schemeClr val="tx2"/>
                </a:solidFill>
              </a:rPr>
              <a:t> </a:t>
            </a:r>
            <a:r>
              <a:rPr lang="en-US" sz="2300" dirty="0" smtClean="0"/>
              <a:t>unto greatness through </a:t>
            </a:r>
            <a:r>
              <a:rPr lang="en-US" sz="2300" b="1" i="1" dirty="0" smtClean="0"/>
              <a:t>humility</a:t>
            </a:r>
            <a:r>
              <a:rPr lang="en-US" sz="2300" dirty="0" smtClean="0"/>
              <a:t>, </a:t>
            </a:r>
            <a:r>
              <a:rPr lang="en-US" sz="2300" b="1" i="1" dirty="0" smtClean="0"/>
              <a:t>faith</a:t>
            </a:r>
            <a:r>
              <a:rPr lang="en-US" sz="2300" dirty="0" smtClean="0"/>
              <a:t>, and </a:t>
            </a:r>
            <a:r>
              <a:rPr lang="en-US" sz="2300" b="1" i="1" dirty="0" smtClean="0"/>
              <a:t>obedience</a:t>
            </a:r>
            <a:r>
              <a:rPr lang="en-US" sz="2300" dirty="0" smtClean="0"/>
              <a:t>!</a:t>
            </a:r>
            <a:endParaRPr lang="en-US" sz="2300" dirty="0"/>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383259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500"/>
                                        <p:tgtEl>
                                          <p:spTgt spid="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500"/>
                                        <p:tgtEl>
                                          <p:spTgt spid="2">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fade">
                                      <p:cBhvr>
                                        <p:cTn id="44" dur="500"/>
                                        <p:tgtEl>
                                          <p:spTgt spid="2">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90000"/>
              </a:lnSpc>
              <a:buNone/>
            </a:pPr>
            <a:r>
              <a:rPr lang="en-US" sz="2200" dirty="0" smtClean="0"/>
              <a:t>… Elijah </a:t>
            </a:r>
            <a:r>
              <a:rPr lang="en-US" sz="2200" dirty="0"/>
              <a:t>the prophet came near and said, </a:t>
            </a:r>
            <a:r>
              <a:rPr lang="en-US" sz="2200" dirty="0" smtClean="0"/>
              <a:t>“LORD </a:t>
            </a:r>
            <a:r>
              <a:rPr lang="en-US" sz="2200" dirty="0"/>
              <a:t>God of Abraham, Isaac, and Israel, </a:t>
            </a:r>
            <a:r>
              <a:rPr lang="en-US" sz="2200" b="1" dirty="0"/>
              <a:t>let it be known </a:t>
            </a:r>
            <a:r>
              <a:rPr lang="en-US" sz="2200" dirty="0"/>
              <a:t>this day that </a:t>
            </a:r>
            <a:r>
              <a:rPr lang="en-US" sz="2200" b="1" dirty="0"/>
              <a:t>You are God in Israel </a:t>
            </a:r>
            <a:r>
              <a:rPr lang="en-US" sz="2200" dirty="0"/>
              <a:t>and </a:t>
            </a:r>
            <a:r>
              <a:rPr lang="en-US" sz="2200" b="1" dirty="0"/>
              <a:t>I am Your servant</a:t>
            </a:r>
            <a:r>
              <a:rPr lang="en-US" sz="2200" dirty="0"/>
              <a:t>, and that </a:t>
            </a:r>
            <a:r>
              <a:rPr lang="en-US" sz="2200" b="1" dirty="0"/>
              <a:t>I have done all these things </a:t>
            </a:r>
            <a:r>
              <a:rPr lang="en-US" sz="2200" b="1" u="sng" dirty="0"/>
              <a:t>at Your word</a:t>
            </a:r>
            <a:r>
              <a:rPr lang="en-US" sz="2200" dirty="0" smtClean="0"/>
              <a:t>. Hear </a:t>
            </a:r>
            <a:r>
              <a:rPr lang="en-US" sz="2200" dirty="0"/>
              <a:t>me, O LORD, hear me, that </a:t>
            </a:r>
            <a:r>
              <a:rPr lang="en-US" sz="2200" b="1" dirty="0"/>
              <a:t>this people may know that You are the LORD God</a:t>
            </a:r>
            <a:r>
              <a:rPr lang="en-US" sz="2200" dirty="0"/>
              <a:t>, and that </a:t>
            </a:r>
            <a:r>
              <a:rPr lang="en-US" sz="2200" b="1" dirty="0"/>
              <a:t>You have turned their hearts back to You again</a:t>
            </a:r>
            <a:r>
              <a:rPr lang="en-US" sz="2200" dirty="0" smtClean="0"/>
              <a:t>.”  Then </a:t>
            </a:r>
            <a:r>
              <a:rPr lang="en-US" sz="2200" dirty="0"/>
              <a:t>the fire of the LORD fell and consumed the burnt sacrifice, and the wood and the stones and the dust, </a:t>
            </a:r>
            <a:r>
              <a:rPr lang="en-US" sz="2200" b="1" dirty="0"/>
              <a:t>and it licked up the water that was in the </a:t>
            </a:r>
            <a:r>
              <a:rPr lang="en-US" sz="2200" b="1" dirty="0" smtClean="0"/>
              <a:t>trench</a:t>
            </a:r>
            <a:r>
              <a:rPr lang="en-US" sz="2200" dirty="0" smtClean="0"/>
              <a:t>. Now </a:t>
            </a:r>
            <a:r>
              <a:rPr lang="en-US" sz="2200" dirty="0"/>
              <a:t>when all the people saw it, they fell on their faces; and they said, </a:t>
            </a:r>
            <a:r>
              <a:rPr lang="en-US" sz="2200" dirty="0" smtClean="0"/>
              <a:t>“</a:t>
            </a:r>
            <a:r>
              <a:rPr lang="en-US" sz="2200" b="1" dirty="0" smtClean="0"/>
              <a:t>The </a:t>
            </a:r>
            <a:r>
              <a:rPr lang="en-US" sz="2200" b="1" dirty="0"/>
              <a:t>LORD, He is God! The LORD, He is God</a:t>
            </a:r>
            <a:r>
              <a:rPr lang="en-US" sz="2200" b="1" dirty="0" smtClean="0"/>
              <a:t>!</a:t>
            </a:r>
            <a:r>
              <a:rPr lang="en-US" sz="2200" dirty="0" smtClean="0"/>
              <a:t>” And </a:t>
            </a:r>
            <a:r>
              <a:rPr lang="en-US" sz="2200" dirty="0"/>
              <a:t>Elijah said to them, </a:t>
            </a:r>
            <a:r>
              <a:rPr lang="en-US" sz="2200" dirty="0" smtClean="0"/>
              <a:t>“</a:t>
            </a:r>
            <a:r>
              <a:rPr lang="en-US" sz="2200" b="1" dirty="0" smtClean="0"/>
              <a:t>Seize </a:t>
            </a:r>
            <a:r>
              <a:rPr lang="en-US" sz="2200" b="1" dirty="0"/>
              <a:t>the prophets of Baal!</a:t>
            </a:r>
            <a:r>
              <a:rPr lang="en-US" sz="2200" dirty="0"/>
              <a:t> Do not let one of them escape</a:t>
            </a:r>
            <a:r>
              <a:rPr lang="en-US" sz="2200" dirty="0" smtClean="0"/>
              <a:t>!” </a:t>
            </a:r>
            <a:r>
              <a:rPr lang="en-US" sz="2200" dirty="0"/>
              <a:t>So they seized them; and Elijah brought them down to the Brook </a:t>
            </a:r>
            <a:r>
              <a:rPr lang="en-US" sz="2200" dirty="0" err="1"/>
              <a:t>Kishon</a:t>
            </a:r>
            <a:r>
              <a:rPr lang="en-US" sz="2200" dirty="0"/>
              <a:t> and </a:t>
            </a:r>
            <a:r>
              <a:rPr lang="en-US" sz="2200" b="1" dirty="0"/>
              <a:t>executed them </a:t>
            </a:r>
            <a:r>
              <a:rPr lang="en-US" sz="2200" dirty="0"/>
              <a:t>there</a:t>
            </a:r>
            <a:r>
              <a:rPr lang="en-US" sz="2200" dirty="0" smtClean="0"/>
              <a:t>. … </a:t>
            </a:r>
            <a:r>
              <a:rPr lang="en-US" sz="2200" dirty="0"/>
              <a:t>(</a:t>
            </a:r>
            <a:r>
              <a:rPr lang="en-US" sz="2200" b="1" dirty="0">
                <a:solidFill>
                  <a:schemeClr val="accent5"/>
                </a:solidFill>
              </a:rPr>
              <a:t>I </a:t>
            </a:r>
            <a:r>
              <a:rPr lang="en-US" sz="2200" b="1" dirty="0" smtClean="0">
                <a:solidFill>
                  <a:schemeClr val="accent5"/>
                </a:solidFill>
              </a:rPr>
              <a:t>Kin. 18:36-40</a:t>
            </a:r>
            <a:r>
              <a:rPr lang="en-US" sz="2200" dirty="0" smtClean="0"/>
              <a:t>)</a:t>
            </a:r>
            <a:endParaRPr lang="en-US" sz="2200" dirty="0"/>
          </a:p>
        </p:txBody>
      </p:sp>
      <p:sp>
        <p:nvSpPr>
          <p:cNvPr id="3" name="Title 2"/>
          <p:cNvSpPr>
            <a:spLocks noGrp="1"/>
          </p:cNvSpPr>
          <p:nvPr>
            <p:ph type="title"/>
          </p:nvPr>
        </p:nvSpPr>
        <p:spPr/>
        <p:txBody>
          <a:bodyPr/>
          <a:lstStyle/>
          <a:p>
            <a:r>
              <a:rPr lang="en-US" dirty="0" smtClean="0"/>
              <a:t>The Pretext</a:t>
            </a:r>
            <a:endParaRPr lang="en-US" dirty="0"/>
          </a:p>
        </p:txBody>
      </p:sp>
    </p:spTree>
    <p:extLst>
      <p:ext uri="{BB962C8B-B14F-4D97-AF65-F5344CB8AC3E}">
        <p14:creationId xmlns:p14="http://schemas.microsoft.com/office/powerpoint/2010/main" val="1396606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6075" indent="-346075">
              <a:lnSpc>
                <a:spcPct val="100000"/>
              </a:lnSpc>
              <a:spcBef>
                <a:spcPts val="0"/>
              </a:spcBef>
            </a:pPr>
            <a:r>
              <a:rPr lang="en-US" sz="2200" dirty="0" smtClean="0"/>
              <a:t>Ahab and Jezebel </a:t>
            </a:r>
            <a:r>
              <a:rPr lang="en-US" sz="2200" b="1" i="1" u="sng" dirty="0" smtClean="0"/>
              <a:t>killed</a:t>
            </a:r>
            <a:r>
              <a:rPr lang="en-US" sz="2200" dirty="0" smtClean="0"/>
              <a:t> almost </a:t>
            </a:r>
            <a:r>
              <a:rPr lang="en-US" sz="2200" b="1" i="1" u="sng" dirty="0" smtClean="0"/>
              <a:t>all</a:t>
            </a:r>
            <a:r>
              <a:rPr lang="en-US" sz="2200" dirty="0" smtClean="0"/>
              <a:t> prophets </a:t>
            </a:r>
            <a:r>
              <a:rPr lang="en-US" sz="2200" dirty="0"/>
              <a:t>of the Lord, except Elijah and some who were hidden (</a:t>
            </a:r>
            <a:r>
              <a:rPr lang="en-US" sz="2200" b="1" dirty="0">
                <a:solidFill>
                  <a:schemeClr val="tx2"/>
                </a:solidFill>
              </a:rPr>
              <a:t>I Kings 18:3-13, 22</a:t>
            </a:r>
            <a:r>
              <a:rPr lang="en-US" sz="2200" dirty="0"/>
              <a:t>).</a:t>
            </a:r>
          </a:p>
          <a:p>
            <a:pPr marL="346075" indent="-346075">
              <a:lnSpc>
                <a:spcPct val="100000"/>
              </a:lnSpc>
              <a:spcBef>
                <a:spcPts val="0"/>
              </a:spcBef>
            </a:pPr>
            <a:r>
              <a:rPr lang="en-US" sz="2200" dirty="0" smtClean="0"/>
              <a:t>Israelite </a:t>
            </a:r>
            <a:r>
              <a:rPr lang="en-US" sz="2200" dirty="0"/>
              <a:t>people were largely </a:t>
            </a:r>
            <a:r>
              <a:rPr lang="en-US" sz="2200" b="1" i="1" dirty="0"/>
              <a:t>idolatrous</a:t>
            </a:r>
            <a:r>
              <a:rPr lang="en-US" sz="2200" dirty="0"/>
              <a:t>, </a:t>
            </a:r>
            <a:r>
              <a:rPr lang="en-US" sz="2200" b="1" i="1" dirty="0"/>
              <a:t>uncaring</a:t>
            </a:r>
            <a:r>
              <a:rPr lang="en-US" sz="2200" dirty="0"/>
              <a:t>, </a:t>
            </a:r>
            <a:r>
              <a:rPr lang="en-US" sz="2200" b="1" i="1" dirty="0"/>
              <a:t>lethargic</a:t>
            </a:r>
            <a:r>
              <a:rPr lang="en-US" sz="2200" dirty="0"/>
              <a:t>, or </a:t>
            </a:r>
            <a:r>
              <a:rPr lang="en-US" sz="2200" b="1" i="1" dirty="0"/>
              <a:t>terrified</a:t>
            </a:r>
            <a:r>
              <a:rPr lang="en-US" sz="2200" dirty="0"/>
              <a:t> (</a:t>
            </a:r>
            <a:r>
              <a:rPr lang="en-US" sz="2200" b="1" dirty="0">
                <a:solidFill>
                  <a:schemeClr val="tx2"/>
                </a:solidFill>
              </a:rPr>
              <a:t>I Kings 18:7-14, 17-18, </a:t>
            </a:r>
            <a:r>
              <a:rPr lang="en-US" sz="2200" b="1" dirty="0" smtClean="0">
                <a:solidFill>
                  <a:schemeClr val="tx2"/>
                </a:solidFill>
              </a:rPr>
              <a:t>21, 30</a:t>
            </a:r>
            <a:r>
              <a:rPr lang="en-US" sz="2200" dirty="0" smtClean="0"/>
              <a:t>).</a:t>
            </a:r>
            <a:endParaRPr lang="en-US" sz="2200" dirty="0"/>
          </a:p>
          <a:p>
            <a:pPr marL="346075" indent="-346075">
              <a:lnSpc>
                <a:spcPct val="100000"/>
              </a:lnSpc>
              <a:spcBef>
                <a:spcPts val="0"/>
              </a:spcBef>
            </a:pPr>
            <a:r>
              <a:rPr lang="en-US" sz="2200" dirty="0" smtClean="0"/>
              <a:t>After victory on Mt. Carmel, the tide turned </a:t>
            </a:r>
            <a:r>
              <a:rPr lang="en-US" sz="2200" dirty="0" smtClean="0">
                <a:solidFill>
                  <a:schemeClr val="tx1"/>
                </a:solidFill>
              </a:rPr>
              <a:t>(</a:t>
            </a:r>
            <a:r>
              <a:rPr lang="en-US" sz="2200" b="1" dirty="0" smtClean="0">
                <a:solidFill>
                  <a:schemeClr val="tx2"/>
                </a:solidFill>
              </a:rPr>
              <a:t>I </a:t>
            </a:r>
            <a:r>
              <a:rPr lang="en-US" sz="2200" b="1" dirty="0">
                <a:solidFill>
                  <a:schemeClr val="tx2"/>
                </a:solidFill>
              </a:rPr>
              <a:t>Kings </a:t>
            </a:r>
            <a:r>
              <a:rPr lang="en-US" sz="2200" b="1" dirty="0" smtClean="0">
                <a:solidFill>
                  <a:schemeClr val="tx2"/>
                </a:solidFill>
              </a:rPr>
              <a:t>18:38-40</a:t>
            </a:r>
            <a:r>
              <a:rPr lang="en-US" sz="2200" dirty="0" smtClean="0"/>
              <a:t>):</a:t>
            </a:r>
          </a:p>
          <a:p>
            <a:pPr marL="685800" lvl="1" indent="-346075">
              <a:lnSpc>
                <a:spcPct val="100000"/>
              </a:lnSpc>
              <a:spcBef>
                <a:spcPts val="0"/>
              </a:spcBef>
            </a:pPr>
            <a:r>
              <a:rPr lang="en-US" dirty="0" smtClean="0"/>
              <a:t>Israel acknowledged and </a:t>
            </a:r>
            <a:r>
              <a:rPr lang="en-US" i="1" dirty="0" smtClean="0"/>
              <a:t>“turned their hearts”</a:t>
            </a:r>
            <a:r>
              <a:rPr lang="en-US" dirty="0" smtClean="0"/>
              <a:t> to the true God!</a:t>
            </a:r>
          </a:p>
          <a:p>
            <a:pPr marL="685800" lvl="1" indent="-346075">
              <a:lnSpc>
                <a:spcPct val="100000"/>
              </a:lnSpc>
              <a:spcBef>
                <a:spcPts val="0"/>
              </a:spcBef>
            </a:pPr>
            <a:r>
              <a:rPr lang="en-US" dirty="0" smtClean="0"/>
              <a:t>Elijah had been established as a true </a:t>
            </a:r>
            <a:r>
              <a:rPr lang="en-US" b="1" i="1" dirty="0" smtClean="0"/>
              <a:t>prophet</a:t>
            </a:r>
            <a:r>
              <a:rPr lang="en-US" dirty="0" smtClean="0"/>
              <a:t> and </a:t>
            </a:r>
            <a:r>
              <a:rPr lang="en-US" b="1" i="1" dirty="0" smtClean="0"/>
              <a:t>servant</a:t>
            </a:r>
            <a:r>
              <a:rPr lang="en-US" dirty="0" smtClean="0"/>
              <a:t> of God.</a:t>
            </a:r>
          </a:p>
          <a:p>
            <a:pPr marL="685800" lvl="1" indent="-346075">
              <a:lnSpc>
                <a:spcPct val="100000"/>
              </a:lnSpc>
              <a:spcBef>
                <a:spcPts val="0"/>
              </a:spcBef>
            </a:pPr>
            <a:r>
              <a:rPr lang="en-US" dirty="0" smtClean="0"/>
              <a:t>The </a:t>
            </a:r>
            <a:r>
              <a:rPr lang="en-US" b="1" i="1" dirty="0" smtClean="0"/>
              <a:t>450</a:t>
            </a:r>
            <a:r>
              <a:rPr lang="en-US" dirty="0" smtClean="0"/>
              <a:t> prophets of Baal – supported by Jezebel – were destroyed.</a:t>
            </a:r>
          </a:p>
          <a:p>
            <a:pPr marL="685800" lvl="1" indent="-346075">
              <a:lnSpc>
                <a:spcPct val="100000"/>
              </a:lnSpc>
              <a:spcBef>
                <a:spcPts val="0"/>
              </a:spcBef>
            </a:pPr>
            <a:r>
              <a:rPr lang="en-US" dirty="0" smtClean="0"/>
              <a:t>Even Ahab was somewhat compliant (</a:t>
            </a:r>
            <a:r>
              <a:rPr lang="en-US" b="1" dirty="0" smtClean="0">
                <a:solidFill>
                  <a:schemeClr val="tx2"/>
                </a:solidFill>
              </a:rPr>
              <a:t>I Kings 18:41-42</a:t>
            </a:r>
            <a:r>
              <a:rPr lang="en-US" dirty="0" smtClean="0"/>
              <a:t>).</a:t>
            </a:r>
          </a:p>
          <a:p>
            <a:pPr marL="685800" lvl="1" indent="-346075">
              <a:lnSpc>
                <a:spcPct val="100000"/>
              </a:lnSpc>
              <a:spcBef>
                <a:spcPts val="0"/>
              </a:spcBef>
            </a:pPr>
            <a:r>
              <a:rPr lang="en-US" dirty="0" smtClean="0"/>
              <a:t>Elijah prayed and ended a 3-year drought (</a:t>
            </a:r>
            <a:r>
              <a:rPr lang="en-US" b="1" dirty="0" smtClean="0">
                <a:solidFill>
                  <a:schemeClr val="tx2"/>
                </a:solidFill>
              </a:rPr>
              <a:t>I Kings 17:1; 18:42-44</a:t>
            </a:r>
            <a:r>
              <a:rPr lang="en-US" dirty="0" smtClean="0"/>
              <a:t>).</a:t>
            </a:r>
            <a:endParaRPr lang="en-US" dirty="0"/>
          </a:p>
          <a:p>
            <a:pPr marL="346075" indent="-346075">
              <a:lnSpc>
                <a:spcPct val="100000"/>
              </a:lnSpc>
              <a:spcBef>
                <a:spcPts val="0"/>
              </a:spcBef>
            </a:pPr>
            <a:r>
              <a:rPr lang="en-US" sz="2200" dirty="0"/>
              <a:t>God’s </a:t>
            </a:r>
            <a:r>
              <a:rPr lang="en-US" sz="2200" b="1" i="1" dirty="0" smtClean="0"/>
              <a:t>presence</a:t>
            </a:r>
            <a:r>
              <a:rPr lang="en-US" sz="2200" dirty="0" smtClean="0"/>
              <a:t> and </a:t>
            </a:r>
            <a:r>
              <a:rPr lang="en-US" sz="2200" b="1" i="1" dirty="0" smtClean="0"/>
              <a:t>dominance</a:t>
            </a:r>
            <a:r>
              <a:rPr lang="en-US" sz="2200" dirty="0" smtClean="0"/>
              <a:t> </a:t>
            </a:r>
            <a:r>
              <a:rPr lang="en-US" sz="2200" dirty="0"/>
              <a:t>had been </a:t>
            </a:r>
            <a:r>
              <a:rPr lang="en-US" sz="2200" b="1" i="1" dirty="0"/>
              <a:t>overwhelmingly</a:t>
            </a:r>
            <a:r>
              <a:rPr lang="en-US" sz="2200" dirty="0"/>
              <a:t> expressed</a:t>
            </a:r>
            <a:r>
              <a:rPr lang="en-US" sz="2200" dirty="0" smtClean="0"/>
              <a:t>.</a:t>
            </a:r>
            <a:endParaRPr lang="en-US" sz="2200" dirty="0"/>
          </a:p>
        </p:txBody>
      </p:sp>
      <p:sp>
        <p:nvSpPr>
          <p:cNvPr id="3" name="Title 2"/>
          <p:cNvSpPr>
            <a:spLocks noGrp="1"/>
          </p:cNvSpPr>
          <p:nvPr>
            <p:ph type="title"/>
          </p:nvPr>
        </p:nvSpPr>
        <p:spPr/>
        <p:txBody>
          <a:bodyPr/>
          <a:lstStyle/>
          <a:p>
            <a:r>
              <a:rPr lang="en-US" dirty="0" smtClean="0"/>
              <a:t>Review:  Pivotal Victory</a:t>
            </a:r>
            <a:endParaRPr lang="en-US" dirty="0"/>
          </a:p>
        </p:txBody>
      </p:sp>
    </p:spTree>
    <p:extLst>
      <p:ext uri="{BB962C8B-B14F-4D97-AF65-F5344CB8AC3E}">
        <p14:creationId xmlns:p14="http://schemas.microsoft.com/office/powerpoint/2010/main" val="396042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95000"/>
              </a:lnSpc>
              <a:spcBef>
                <a:spcPts val="0"/>
              </a:spcBef>
              <a:buNone/>
            </a:pPr>
            <a:r>
              <a:rPr lang="en-US" i="1" dirty="0"/>
              <a:t>And </a:t>
            </a:r>
            <a:r>
              <a:rPr lang="en-US" b="1" i="1" dirty="0"/>
              <a:t>Ahab told Jezebel all that Elijah had done</a:t>
            </a:r>
            <a:r>
              <a:rPr lang="en-US" i="1" dirty="0"/>
              <a:t>, also how he had </a:t>
            </a:r>
            <a:r>
              <a:rPr lang="en-US" b="1" i="1" u="sng" dirty="0"/>
              <a:t>executed all the prophets with the sword</a:t>
            </a:r>
            <a:r>
              <a:rPr lang="en-US" i="1" dirty="0"/>
              <a:t>.  Then Jezebel sent a messenger </a:t>
            </a:r>
            <a:r>
              <a:rPr lang="en-US" b="1" i="1" dirty="0"/>
              <a:t>to Elijah</a:t>
            </a:r>
            <a:r>
              <a:rPr lang="en-US" i="1" dirty="0"/>
              <a:t>, saying, “So let the gods do to me, and more also, if I do not </a:t>
            </a:r>
            <a:r>
              <a:rPr lang="en-US" b="1" i="1" dirty="0"/>
              <a:t>make your life </a:t>
            </a:r>
            <a:r>
              <a:rPr lang="en-US" b="1" i="1" u="sng" dirty="0"/>
              <a:t>as the life of one of them</a:t>
            </a:r>
            <a:r>
              <a:rPr lang="en-US" b="1" i="1" dirty="0"/>
              <a:t> by tomorrow</a:t>
            </a:r>
            <a:r>
              <a:rPr lang="en-US" i="1" dirty="0"/>
              <a:t> about this time.” </a:t>
            </a:r>
            <a:r>
              <a:rPr lang="en-US" dirty="0" smtClean="0"/>
              <a:t>(</a:t>
            </a:r>
            <a:r>
              <a:rPr lang="en-US" b="1" dirty="0" smtClean="0">
                <a:solidFill>
                  <a:schemeClr val="tx2"/>
                </a:solidFill>
              </a:rPr>
              <a:t>19:1-2</a:t>
            </a:r>
            <a:r>
              <a:rPr lang="en-US" dirty="0" smtClean="0"/>
              <a:t>)</a:t>
            </a:r>
          </a:p>
          <a:p>
            <a:pPr>
              <a:lnSpc>
                <a:spcPct val="95000"/>
              </a:lnSpc>
              <a:spcBef>
                <a:spcPts val="0"/>
              </a:spcBef>
            </a:pPr>
            <a:r>
              <a:rPr lang="en-US" dirty="0"/>
              <a:t>Do you ever feel spiritually </a:t>
            </a:r>
            <a:r>
              <a:rPr lang="en-US" b="1" i="1" dirty="0"/>
              <a:t>discouraged</a:t>
            </a:r>
            <a:r>
              <a:rPr lang="en-US" dirty="0"/>
              <a:t> or </a:t>
            </a:r>
            <a:r>
              <a:rPr lang="en-US" dirty="0" smtClean="0"/>
              <a:t>even </a:t>
            </a:r>
            <a:r>
              <a:rPr lang="en-US" b="1" i="1" dirty="0" smtClean="0"/>
              <a:t>depressed</a:t>
            </a:r>
            <a:r>
              <a:rPr lang="en-US" dirty="0" smtClean="0"/>
              <a:t>?</a:t>
            </a:r>
          </a:p>
          <a:p>
            <a:pPr>
              <a:lnSpc>
                <a:spcPct val="95000"/>
              </a:lnSpc>
              <a:spcBef>
                <a:spcPts val="0"/>
              </a:spcBef>
            </a:pPr>
            <a:r>
              <a:rPr lang="en-US" dirty="0" smtClean="0"/>
              <a:t>Do you ever have </a:t>
            </a:r>
            <a:r>
              <a:rPr lang="en-US" b="1" i="1" dirty="0" smtClean="0"/>
              <a:t>fantastic</a:t>
            </a:r>
            <a:r>
              <a:rPr lang="en-US" dirty="0" smtClean="0"/>
              <a:t> days that </a:t>
            </a:r>
            <a:r>
              <a:rPr lang="en-US" b="1" i="1" dirty="0" smtClean="0"/>
              <a:t>crash</a:t>
            </a:r>
            <a:r>
              <a:rPr lang="en-US" dirty="0" smtClean="0"/>
              <a:t> into </a:t>
            </a:r>
            <a:r>
              <a:rPr lang="en-US" b="1" i="1" dirty="0" smtClean="0"/>
              <a:t>disaster</a:t>
            </a:r>
            <a:r>
              <a:rPr lang="en-US" dirty="0" smtClean="0"/>
              <a:t>?</a:t>
            </a:r>
          </a:p>
          <a:p>
            <a:pPr>
              <a:lnSpc>
                <a:spcPct val="95000"/>
              </a:lnSpc>
              <a:spcBef>
                <a:spcPts val="0"/>
              </a:spcBef>
            </a:pPr>
            <a:r>
              <a:rPr lang="en-US" dirty="0" smtClean="0"/>
              <a:t>Does life </a:t>
            </a:r>
            <a:r>
              <a:rPr lang="en-US" b="1" i="1" dirty="0" smtClean="0"/>
              <a:t>fail</a:t>
            </a:r>
            <a:r>
              <a:rPr lang="en-US" dirty="0" smtClean="0"/>
              <a:t> to match </a:t>
            </a:r>
            <a:r>
              <a:rPr lang="en-US" b="1" i="1" dirty="0" smtClean="0"/>
              <a:t>expectations</a:t>
            </a:r>
            <a:r>
              <a:rPr lang="en-US" dirty="0" smtClean="0"/>
              <a:t>?  </a:t>
            </a:r>
            <a:r>
              <a:rPr lang="en-US" b="1" i="1" dirty="0" smtClean="0"/>
              <a:t>Dreams</a:t>
            </a:r>
            <a:r>
              <a:rPr lang="en-US" dirty="0" smtClean="0"/>
              <a:t> </a:t>
            </a:r>
            <a:r>
              <a:rPr lang="en-US" b="1" i="1" dirty="0" smtClean="0"/>
              <a:t>dashed</a:t>
            </a:r>
            <a:r>
              <a:rPr lang="en-US" dirty="0" smtClean="0"/>
              <a:t>?</a:t>
            </a:r>
          </a:p>
          <a:p>
            <a:pPr>
              <a:lnSpc>
                <a:spcPct val="95000"/>
              </a:lnSpc>
              <a:spcBef>
                <a:spcPts val="0"/>
              </a:spcBef>
            </a:pPr>
            <a:r>
              <a:rPr lang="en-US" dirty="0" smtClean="0"/>
              <a:t>Do people in whom you </a:t>
            </a:r>
            <a:r>
              <a:rPr lang="en-US" b="1" i="1" dirty="0" smtClean="0"/>
              <a:t>believed</a:t>
            </a:r>
            <a:r>
              <a:rPr lang="en-US" dirty="0" smtClean="0"/>
              <a:t> or </a:t>
            </a:r>
            <a:r>
              <a:rPr lang="en-US" b="1" i="1" dirty="0" smtClean="0"/>
              <a:t>trusted</a:t>
            </a:r>
            <a:r>
              <a:rPr lang="en-US" dirty="0" smtClean="0"/>
              <a:t>, </a:t>
            </a:r>
            <a:r>
              <a:rPr lang="en-US" b="1" i="1" dirty="0" smtClean="0"/>
              <a:t>disappoint</a:t>
            </a:r>
            <a:r>
              <a:rPr lang="en-US" dirty="0" smtClean="0"/>
              <a:t> you?</a:t>
            </a:r>
          </a:p>
          <a:p>
            <a:pPr>
              <a:lnSpc>
                <a:spcPct val="95000"/>
              </a:lnSpc>
              <a:spcBef>
                <a:spcPts val="0"/>
              </a:spcBef>
            </a:pPr>
            <a:r>
              <a:rPr lang="en-US" dirty="0" smtClean="0"/>
              <a:t>Do we feel God has </a:t>
            </a:r>
            <a:r>
              <a:rPr lang="en-US" b="1" i="1" dirty="0" smtClean="0"/>
              <a:t>forgotten</a:t>
            </a:r>
            <a:r>
              <a:rPr lang="en-US" dirty="0" smtClean="0"/>
              <a:t> us or </a:t>
            </a:r>
            <a:r>
              <a:rPr lang="en-US" b="1" i="1" dirty="0" smtClean="0"/>
              <a:t>abandoned</a:t>
            </a:r>
            <a:r>
              <a:rPr lang="en-US" dirty="0" smtClean="0"/>
              <a:t> us?</a:t>
            </a:r>
          </a:p>
          <a:p>
            <a:pPr>
              <a:lnSpc>
                <a:spcPct val="95000"/>
              </a:lnSpc>
              <a:spcBef>
                <a:spcPts val="0"/>
              </a:spcBef>
            </a:pPr>
            <a:r>
              <a:rPr lang="en-US" dirty="0" smtClean="0"/>
              <a:t>Like Elijah, our lives may change </a:t>
            </a:r>
            <a:r>
              <a:rPr lang="en-US" b="1" i="1" dirty="0" smtClean="0"/>
              <a:t>abruptly</a:t>
            </a:r>
            <a:r>
              <a:rPr lang="en-US" dirty="0" smtClean="0"/>
              <a:t> - victory to defeat!</a:t>
            </a:r>
            <a:endParaRPr lang="en-US" dirty="0"/>
          </a:p>
        </p:txBody>
      </p:sp>
      <p:sp>
        <p:nvSpPr>
          <p:cNvPr id="3" name="Title 2"/>
          <p:cNvSpPr>
            <a:spLocks noGrp="1"/>
          </p:cNvSpPr>
          <p:nvPr>
            <p:ph type="title"/>
          </p:nvPr>
        </p:nvSpPr>
        <p:spPr/>
        <p:txBody>
          <a:bodyPr/>
          <a:lstStyle/>
          <a:p>
            <a:r>
              <a:rPr lang="en-US" dirty="0" smtClean="0"/>
              <a:t>Enter the Dragon</a:t>
            </a:r>
            <a:endParaRPr lang="en-US" dirty="0"/>
          </a:p>
        </p:txBody>
      </p:sp>
    </p:spTree>
    <p:extLst>
      <p:ext uri="{BB962C8B-B14F-4D97-AF65-F5344CB8AC3E}">
        <p14:creationId xmlns:p14="http://schemas.microsoft.com/office/powerpoint/2010/main" val="331509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5000"/>
              </a:lnSpc>
              <a:spcBef>
                <a:spcPts val="0"/>
              </a:spcBef>
            </a:pPr>
            <a:r>
              <a:rPr lang="en-US" dirty="0"/>
              <a:t>Our struggles are not </a:t>
            </a:r>
            <a:r>
              <a:rPr lang="en-US" b="1" i="1" dirty="0" smtClean="0"/>
              <a:t>unique</a:t>
            </a:r>
            <a:r>
              <a:rPr lang="en-US" dirty="0" smtClean="0"/>
              <a:t> </a:t>
            </a:r>
            <a:r>
              <a:rPr lang="en-US" dirty="0"/>
              <a:t>to us (</a:t>
            </a:r>
            <a:r>
              <a:rPr lang="en-US" b="1" dirty="0">
                <a:solidFill>
                  <a:schemeClr val="tx2"/>
                </a:solidFill>
              </a:rPr>
              <a:t>I </a:t>
            </a:r>
            <a:r>
              <a:rPr lang="en-US" b="1" dirty="0" smtClean="0">
                <a:solidFill>
                  <a:schemeClr val="tx2"/>
                </a:solidFill>
              </a:rPr>
              <a:t>Corinthians 10:13</a:t>
            </a:r>
            <a:r>
              <a:rPr lang="en-US" dirty="0" smtClean="0"/>
              <a:t>).</a:t>
            </a:r>
          </a:p>
          <a:p>
            <a:pPr>
              <a:lnSpc>
                <a:spcPct val="95000"/>
              </a:lnSpc>
              <a:spcBef>
                <a:spcPts val="0"/>
              </a:spcBef>
            </a:pPr>
            <a:r>
              <a:rPr lang="en-US" dirty="0" smtClean="0"/>
              <a:t>Jesus was </a:t>
            </a:r>
            <a:r>
              <a:rPr lang="en-US" b="1" i="1" dirty="0" smtClean="0"/>
              <a:t>tempted</a:t>
            </a:r>
            <a:r>
              <a:rPr lang="en-US" dirty="0" smtClean="0"/>
              <a:t> like us, </a:t>
            </a:r>
            <a:r>
              <a:rPr lang="en-US" b="1" i="1" dirty="0" smtClean="0"/>
              <a:t>sympathizes</a:t>
            </a:r>
            <a:r>
              <a:rPr lang="en-US" dirty="0" smtClean="0"/>
              <a:t> with us (</a:t>
            </a:r>
            <a:r>
              <a:rPr lang="en-US" b="1" dirty="0" smtClean="0">
                <a:solidFill>
                  <a:schemeClr val="tx2"/>
                </a:solidFill>
              </a:rPr>
              <a:t>Heb. </a:t>
            </a:r>
            <a:r>
              <a:rPr lang="en-US" b="1" dirty="0">
                <a:solidFill>
                  <a:schemeClr val="tx2"/>
                </a:solidFill>
              </a:rPr>
              <a:t>4:15-16</a:t>
            </a:r>
            <a:r>
              <a:rPr lang="en-US" dirty="0" smtClean="0"/>
              <a:t>).</a:t>
            </a:r>
          </a:p>
          <a:p>
            <a:pPr>
              <a:lnSpc>
                <a:spcPct val="95000"/>
              </a:lnSpc>
              <a:spcBef>
                <a:spcPts val="0"/>
              </a:spcBef>
            </a:pPr>
            <a:r>
              <a:rPr lang="en-US" dirty="0" smtClean="0"/>
              <a:t>Jesus </a:t>
            </a:r>
            <a:r>
              <a:rPr lang="en-US" b="1" i="1" dirty="0" smtClean="0"/>
              <a:t>knew</a:t>
            </a:r>
            <a:r>
              <a:rPr lang="en-US" dirty="0" smtClean="0"/>
              <a:t> agony and struggle (</a:t>
            </a:r>
            <a:r>
              <a:rPr lang="en-US" b="1" dirty="0" smtClean="0">
                <a:solidFill>
                  <a:schemeClr val="tx2"/>
                </a:solidFill>
              </a:rPr>
              <a:t>Isa. 53:3-4; Mat. 26:36-44</a:t>
            </a:r>
            <a:r>
              <a:rPr lang="en-US" dirty="0" smtClean="0"/>
              <a:t>).</a:t>
            </a:r>
          </a:p>
          <a:p>
            <a:pPr>
              <a:lnSpc>
                <a:spcPct val="95000"/>
              </a:lnSpc>
              <a:spcBef>
                <a:spcPts val="0"/>
              </a:spcBef>
            </a:pPr>
            <a:r>
              <a:rPr lang="en-US" dirty="0" smtClean="0"/>
              <a:t>Elijah was like </a:t>
            </a:r>
            <a:r>
              <a:rPr lang="en-US" b="1" i="1" dirty="0" smtClean="0"/>
              <a:t>us</a:t>
            </a:r>
            <a:r>
              <a:rPr lang="en-US" dirty="0" smtClean="0"/>
              <a:t>, </a:t>
            </a:r>
            <a:r>
              <a:rPr lang="en-US" i="1" dirty="0" smtClean="0"/>
              <a:t>“a man subject to </a:t>
            </a:r>
            <a:r>
              <a:rPr lang="en-US" b="1" i="1" dirty="0" smtClean="0"/>
              <a:t>like</a:t>
            </a:r>
            <a:r>
              <a:rPr lang="en-US" i="1" dirty="0" smtClean="0"/>
              <a:t> passion”</a:t>
            </a:r>
            <a:r>
              <a:rPr lang="en-US" dirty="0" smtClean="0"/>
              <a:t> (</a:t>
            </a:r>
            <a:r>
              <a:rPr lang="en-US" b="1" dirty="0" smtClean="0">
                <a:solidFill>
                  <a:schemeClr val="tx2"/>
                </a:solidFill>
              </a:rPr>
              <a:t>James 5:17-18</a:t>
            </a:r>
            <a:r>
              <a:rPr lang="en-US" dirty="0" smtClean="0"/>
              <a:t>).</a:t>
            </a:r>
          </a:p>
          <a:p>
            <a:pPr lvl="1">
              <a:lnSpc>
                <a:spcPct val="95000"/>
              </a:lnSpc>
              <a:spcBef>
                <a:spcPts val="0"/>
              </a:spcBef>
            </a:pPr>
            <a:r>
              <a:rPr lang="en-US" dirty="0" smtClean="0"/>
              <a:t>Victoriously </a:t>
            </a:r>
            <a:r>
              <a:rPr lang="en-US" b="1" i="1" dirty="0" smtClean="0"/>
              <a:t>opposed</a:t>
            </a:r>
            <a:r>
              <a:rPr lang="en-US" dirty="0" smtClean="0"/>
              <a:t> most wicked king of Israel’s history.</a:t>
            </a:r>
          </a:p>
          <a:p>
            <a:pPr lvl="1">
              <a:lnSpc>
                <a:spcPct val="95000"/>
              </a:lnSpc>
              <a:spcBef>
                <a:spcPts val="0"/>
              </a:spcBef>
            </a:pPr>
            <a:r>
              <a:rPr lang="en-US" b="1" i="1" dirty="0" smtClean="0"/>
              <a:t>Honored</a:t>
            </a:r>
            <a:r>
              <a:rPr lang="en-US" dirty="0" smtClean="0"/>
              <a:t> to not see death (</a:t>
            </a:r>
            <a:r>
              <a:rPr lang="en-US" b="1" dirty="0" smtClean="0">
                <a:solidFill>
                  <a:schemeClr val="tx2"/>
                </a:solidFill>
              </a:rPr>
              <a:t>II Kings 2:1-2</a:t>
            </a:r>
            <a:r>
              <a:rPr lang="en-US" dirty="0" smtClean="0"/>
              <a:t>).</a:t>
            </a:r>
          </a:p>
          <a:p>
            <a:pPr lvl="1">
              <a:lnSpc>
                <a:spcPct val="95000"/>
              </a:lnSpc>
              <a:spcBef>
                <a:spcPts val="0"/>
              </a:spcBef>
            </a:pPr>
            <a:r>
              <a:rPr lang="en-US" dirty="0" smtClean="0"/>
              <a:t>Figure for </a:t>
            </a:r>
            <a:r>
              <a:rPr lang="en-US" b="1" i="1" dirty="0" smtClean="0"/>
              <a:t>John the Baptist </a:t>
            </a:r>
            <a:r>
              <a:rPr lang="en-US" dirty="0" smtClean="0"/>
              <a:t>(</a:t>
            </a:r>
            <a:r>
              <a:rPr lang="en-US" b="1" dirty="0" smtClean="0">
                <a:solidFill>
                  <a:schemeClr val="tx2"/>
                </a:solidFill>
              </a:rPr>
              <a:t>Mal. 4:5-6; Mat. 11:2-14; 17:10-13</a:t>
            </a:r>
            <a:r>
              <a:rPr lang="en-US" dirty="0" smtClean="0"/>
              <a:t>).</a:t>
            </a:r>
          </a:p>
          <a:p>
            <a:pPr lvl="1">
              <a:lnSpc>
                <a:spcPct val="95000"/>
              </a:lnSpc>
              <a:spcBef>
                <a:spcPts val="0"/>
              </a:spcBef>
            </a:pPr>
            <a:r>
              <a:rPr lang="en-US" b="1" i="1" dirty="0" smtClean="0"/>
              <a:t>Represented</a:t>
            </a:r>
            <a:r>
              <a:rPr lang="en-US" dirty="0" smtClean="0"/>
              <a:t> all prophets at Jesus’ transfiguration (</a:t>
            </a:r>
            <a:r>
              <a:rPr lang="en-US" b="1" dirty="0" smtClean="0">
                <a:solidFill>
                  <a:schemeClr val="tx2"/>
                </a:solidFill>
              </a:rPr>
              <a:t>Mat. 17:2-5</a:t>
            </a:r>
            <a:r>
              <a:rPr lang="en-US" dirty="0" smtClean="0"/>
              <a:t>).</a:t>
            </a:r>
          </a:p>
          <a:p>
            <a:pPr>
              <a:lnSpc>
                <a:spcPct val="95000"/>
              </a:lnSpc>
              <a:spcBef>
                <a:spcPts val="0"/>
              </a:spcBef>
            </a:pPr>
            <a:r>
              <a:rPr lang="en-US" dirty="0" smtClean="0"/>
              <a:t>Yet, </a:t>
            </a:r>
            <a:r>
              <a:rPr lang="en-US" b="1" i="1" dirty="0" smtClean="0"/>
              <a:t>he</a:t>
            </a:r>
            <a:r>
              <a:rPr lang="en-US" dirty="0" smtClean="0"/>
              <a:t> gave into </a:t>
            </a:r>
            <a:r>
              <a:rPr lang="en-US" b="1" i="1" dirty="0" smtClean="0"/>
              <a:t>discouragement</a:t>
            </a:r>
            <a:r>
              <a:rPr lang="en-US" dirty="0" smtClean="0"/>
              <a:t>, was </a:t>
            </a:r>
            <a:r>
              <a:rPr lang="en-US" b="1" i="1" dirty="0" smtClean="0"/>
              <a:t>corrected</a:t>
            </a:r>
            <a:r>
              <a:rPr lang="en-US" dirty="0" smtClean="0"/>
              <a:t>, and </a:t>
            </a:r>
            <a:r>
              <a:rPr lang="en-US" b="1" i="1" dirty="0" smtClean="0"/>
              <a:t>overcame</a:t>
            </a:r>
            <a:r>
              <a:rPr lang="en-US" dirty="0" smtClean="0"/>
              <a:t>!</a:t>
            </a:r>
          </a:p>
          <a:p>
            <a:pPr>
              <a:lnSpc>
                <a:spcPct val="95000"/>
              </a:lnSpc>
              <a:spcBef>
                <a:spcPts val="0"/>
              </a:spcBef>
            </a:pPr>
            <a:r>
              <a:rPr lang="en-US" dirty="0" smtClean="0"/>
              <a:t>Comfort and strength to overcome here, if willing (</a:t>
            </a:r>
            <a:r>
              <a:rPr lang="en-US" b="1" dirty="0" smtClean="0">
                <a:solidFill>
                  <a:schemeClr val="tx2"/>
                </a:solidFill>
              </a:rPr>
              <a:t>Rom. 15:4</a:t>
            </a:r>
            <a:r>
              <a:rPr lang="en-US" dirty="0" smtClean="0"/>
              <a:t>).</a:t>
            </a:r>
          </a:p>
          <a:p>
            <a:pPr>
              <a:lnSpc>
                <a:spcPct val="95000"/>
              </a:lnSpc>
              <a:spcBef>
                <a:spcPts val="0"/>
              </a:spcBef>
            </a:pPr>
            <a:r>
              <a:rPr lang="en-US" dirty="0" smtClean="0"/>
              <a:t>Must not let </a:t>
            </a:r>
            <a:r>
              <a:rPr lang="en-US" b="1" i="1" dirty="0" smtClean="0"/>
              <a:t>pride</a:t>
            </a:r>
            <a:r>
              <a:rPr lang="en-US" dirty="0" smtClean="0"/>
              <a:t> or </a:t>
            </a:r>
            <a:r>
              <a:rPr lang="en-US" b="1" i="1" dirty="0" smtClean="0"/>
              <a:t>selfishness</a:t>
            </a:r>
            <a:r>
              <a:rPr lang="en-US" dirty="0" smtClean="0"/>
              <a:t> keep us from God’s </a:t>
            </a:r>
            <a:r>
              <a:rPr lang="en-US" b="1" i="1" dirty="0" smtClean="0"/>
              <a:t>grace</a:t>
            </a:r>
            <a:r>
              <a:rPr lang="en-US" dirty="0" smtClean="0"/>
              <a:t>.</a:t>
            </a:r>
          </a:p>
        </p:txBody>
      </p:sp>
      <p:sp>
        <p:nvSpPr>
          <p:cNvPr id="3" name="Title 2"/>
          <p:cNvSpPr>
            <a:spLocks noGrp="1"/>
          </p:cNvSpPr>
          <p:nvPr>
            <p:ph type="title"/>
          </p:nvPr>
        </p:nvSpPr>
        <p:spPr/>
        <p:txBody>
          <a:bodyPr/>
          <a:lstStyle/>
          <a:p>
            <a:r>
              <a:rPr lang="en-US" dirty="0" smtClean="0"/>
              <a:t>“You think that’s bad!?”</a:t>
            </a:r>
            <a:endParaRPr lang="en-US" dirty="0"/>
          </a:p>
        </p:txBody>
      </p:sp>
    </p:spTree>
    <p:extLst>
      <p:ext uri="{BB962C8B-B14F-4D97-AF65-F5344CB8AC3E}">
        <p14:creationId xmlns:p14="http://schemas.microsoft.com/office/powerpoint/2010/main" val="245610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a:t>And </a:t>
            </a:r>
            <a:r>
              <a:rPr lang="en-US" b="1" i="1" dirty="0"/>
              <a:t>when he saw </a:t>
            </a:r>
            <a:r>
              <a:rPr lang="en-US" b="1" i="1" u="sng" dirty="0"/>
              <a:t>that</a:t>
            </a:r>
            <a:r>
              <a:rPr lang="en-US" b="1" i="1" dirty="0"/>
              <a:t>, he arose and </a:t>
            </a:r>
            <a:r>
              <a:rPr lang="en-US" b="1" i="1" u="sng" dirty="0"/>
              <a:t>ran for his life</a:t>
            </a:r>
            <a:r>
              <a:rPr lang="en-US" i="1" dirty="0"/>
              <a:t>, and went to Beersheba, which belongs to Judah, and left his servant there</a:t>
            </a:r>
            <a:r>
              <a:rPr lang="en-US" i="1" dirty="0" smtClean="0"/>
              <a:t>.  But </a:t>
            </a:r>
            <a:r>
              <a:rPr lang="en-US" i="1" dirty="0"/>
              <a:t>he himself </a:t>
            </a:r>
            <a:r>
              <a:rPr lang="en-US" b="1" i="1" dirty="0"/>
              <a:t>went a </a:t>
            </a:r>
            <a:r>
              <a:rPr lang="en-US" b="1" i="1" dirty="0" smtClean="0"/>
              <a:t>day’s </a:t>
            </a:r>
            <a:r>
              <a:rPr lang="en-US" b="1" i="1" dirty="0"/>
              <a:t>journey into the wilderness</a:t>
            </a:r>
            <a:r>
              <a:rPr lang="en-US" i="1" dirty="0"/>
              <a:t>, and came and sat down under a broom tree. And </a:t>
            </a:r>
            <a:r>
              <a:rPr lang="en-US" b="1" i="1" dirty="0"/>
              <a:t>he prayed that </a:t>
            </a:r>
            <a:r>
              <a:rPr lang="en-US" b="1" i="1" u="sng" dirty="0"/>
              <a:t>he might die</a:t>
            </a:r>
            <a:r>
              <a:rPr lang="en-US" i="1" dirty="0"/>
              <a:t>, and said, </a:t>
            </a:r>
            <a:r>
              <a:rPr lang="en-US" i="1" dirty="0" smtClean="0"/>
              <a:t>“</a:t>
            </a:r>
            <a:r>
              <a:rPr lang="en-US" b="1" i="1" u="sng" dirty="0" smtClean="0"/>
              <a:t>It </a:t>
            </a:r>
            <a:r>
              <a:rPr lang="en-US" b="1" i="1" u="sng" dirty="0"/>
              <a:t>is enough!</a:t>
            </a:r>
            <a:r>
              <a:rPr lang="en-US" b="1" i="1" dirty="0"/>
              <a:t> Now, LORD, </a:t>
            </a:r>
            <a:r>
              <a:rPr lang="en-US" b="1" i="1" u="sng" dirty="0"/>
              <a:t>take my life</a:t>
            </a:r>
            <a:r>
              <a:rPr lang="en-US" b="1" i="1" dirty="0"/>
              <a:t>, for I am no better than my fathers</a:t>
            </a:r>
            <a:r>
              <a:rPr lang="en-US" b="1" i="1" dirty="0" smtClean="0"/>
              <a:t>!</a:t>
            </a:r>
            <a:r>
              <a:rPr lang="en-US" i="1" dirty="0" smtClean="0"/>
              <a:t>” </a:t>
            </a:r>
            <a:r>
              <a:rPr lang="en-US" dirty="0" smtClean="0"/>
              <a:t>(</a:t>
            </a:r>
            <a:r>
              <a:rPr lang="en-US" b="1" dirty="0" smtClean="0">
                <a:solidFill>
                  <a:schemeClr val="tx2"/>
                </a:solidFill>
              </a:rPr>
              <a:t>19:3-4</a:t>
            </a:r>
            <a:r>
              <a:rPr lang="en-US" dirty="0" smtClean="0"/>
              <a:t>)</a:t>
            </a:r>
            <a:endParaRPr lang="en-US" dirty="0"/>
          </a:p>
          <a:p>
            <a:r>
              <a:rPr lang="en-US" dirty="0" smtClean="0"/>
              <a:t>Elijah </a:t>
            </a:r>
            <a:r>
              <a:rPr lang="en-US" b="1" i="1" dirty="0" smtClean="0"/>
              <a:t>believed</a:t>
            </a:r>
            <a:r>
              <a:rPr lang="en-US" dirty="0" smtClean="0"/>
              <a:t> that he had completely </a:t>
            </a:r>
            <a:r>
              <a:rPr lang="en-US" b="1" i="1" dirty="0" smtClean="0"/>
              <a:t>failed</a:t>
            </a:r>
            <a:r>
              <a:rPr lang="en-US" dirty="0" smtClean="0"/>
              <a:t>, ministry </a:t>
            </a:r>
            <a:r>
              <a:rPr lang="en-US" b="1" i="1" dirty="0" smtClean="0"/>
              <a:t>finished</a:t>
            </a:r>
            <a:r>
              <a:rPr lang="en-US" dirty="0" smtClean="0"/>
              <a:t>!</a:t>
            </a:r>
          </a:p>
          <a:p>
            <a:r>
              <a:rPr lang="en-US" dirty="0" smtClean="0"/>
              <a:t>He thought he </a:t>
            </a:r>
            <a:r>
              <a:rPr lang="en-US" b="1" i="1" dirty="0" smtClean="0"/>
              <a:t>suffered</a:t>
            </a:r>
            <a:r>
              <a:rPr lang="en-US" dirty="0" smtClean="0"/>
              <a:t> enough, he had </a:t>
            </a:r>
            <a:r>
              <a:rPr lang="en-US" b="1" i="1" dirty="0" smtClean="0"/>
              <a:t>enough</a:t>
            </a:r>
            <a:r>
              <a:rPr lang="en-US" dirty="0" smtClean="0"/>
              <a:t> failures.</a:t>
            </a:r>
          </a:p>
          <a:p>
            <a:r>
              <a:rPr lang="en-US" dirty="0" smtClean="0"/>
              <a:t>Yet, he did </a:t>
            </a:r>
            <a:r>
              <a:rPr lang="en-US" b="1" i="1" dirty="0" smtClean="0"/>
              <a:t>not</a:t>
            </a:r>
            <a:r>
              <a:rPr lang="en-US" dirty="0" smtClean="0"/>
              <a:t> really want death, because he </a:t>
            </a:r>
            <a:r>
              <a:rPr lang="en-US" i="1" dirty="0" smtClean="0"/>
              <a:t>“ran for his life”</a:t>
            </a:r>
            <a:r>
              <a:rPr lang="en-US" dirty="0" smtClean="0"/>
              <a:t>!</a:t>
            </a:r>
          </a:p>
          <a:p>
            <a:r>
              <a:rPr lang="en-US" b="1" dirty="0" smtClean="0"/>
              <a:t>Note:</a:t>
            </a:r>
            <a:r>
              <a:rPr lang="en-US" dirty="0" smtClean="0"/>
              <a:t>  Actions </a:t>
            </a:r>
            <a:r>
              <a:rPr lang="en-US" b="1" i="1" dirty="0" smtClean="0"/>
              <a:t>inconsistent</a:t>
            </a:r>
            <a:r>
              <a:rPr lang="en-US" dirty="0" smtClean="0"/>
              <a:t> with words often reveal true </a:t>
            </a:r>
            <a:r>
              <a:rPr lang="en-US" b="1" i="1" dirty="0" smtClean="0"/>
              <a:t>heart</a:t>
            </a:r>
            <a:r>
              <a:rPr lang="en-US" dirty="0" smtClean="0"/>
              <a:t>.</a:t>
            </a:r>
            <a:endParaRPr lang="en-US" dirty="0"/>
          </a:p>
        </p:txBody>
      </p:sp>
      <p:sp>
        <p:nvSpPr>
          <p:cNvPr id="3" name="Title 2"/>
          <p:cNvSpPr>
            <a:spLocks noGrp="1"/>
          </p:cNvSpPr>
          <p:nvPr>
            <p:ph type="title"/>
          </p:nvPr>
        </p:nvSpPr>
        <p:spPr/>
        <p:txBody>
          <a:bodyPr/>
          <a:lstStyle/>
          <a:p>
            <a:r>
              <a:rPr lang="en-US" dirty="0" smtClean="0"/>
              <a:t>Descent into Despair</a:t>
            </a:r>
            <a:endParaRPr lang="en-US" dirty="0"/>
          </a:p>
        </p:txBody>
      </p:sp>
    </p:spTree>
    <p:extLst>
      <p:ext uri="{BB962C8B-B14F-4D97-AF65-F5344CB8AC3E}">
        <p14:creationId xmlns:p14="http://schemas.microsoft.com/office/powerpoint/2010/main" val="397972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a:t>God</a:t>
            </a:r>
            <a:r>
              <a:rPr lang="en-US" dirty="0"/>
              <a:t> sent him to </a:t>
            </a:r>
            <a:r>
              <a:rPr lang="en-US" dirty="0" err="1"/>
              <a:t>Jezreel</a:t>
            </a:r>
            <a:r>
              <a:rPr lang="en-US" dirty="0"/>
              <a:t>, but </a:t>
            </a:r>
            <a:r>
              <a:rPr lang="en-US" b="1" i="1" dirty="0" smtClean="0"/>
              <a:t>Elijah</a:t>
            </a:r>
            <a:r>
              <a:rPr lang="en-US" dirty="0" smtClean="0"/>
              <a:t> </a:t>
            </a:r>
            <a:r>
              <a:rPr lang="en-US" i="1" dirty="0" smtClean="0"/>
              <a:t>“ran </a:t>
            </a:r>
            <a:r>
              <a:rPr lang="en-US" i="1" dirty="0"/>
              <a:t>for </a:t>
            </a:r>
            <a:r>
              <a:rPr lang="en-US" b="1" i="1" u="sng" dirty="0"/>
              <a:t>his life</a:t>
            </a:r>
            <a:r>
              <a:rPr lang="en-US" i="1" dirty="0"/>
              <a:t>”</a:t>
            </a:r>
            <a:r>
              <a:rPr lang="en-US" dirty="0"/>
              <a:t> (</a:t>
            </a:r>
            <a:r>
              <a:rPr lang="en-US" b="1" dirty="0">
                <a:solidFill>
                  <a:schemeClr val="tx2"/>
                </a:solidFill>
              </a:rPr>
              <a:t>18:46; 19:3</a:t>
            </a:r>
            <a:r>
              <a:rPr lang="en-US" dirty="0" smtClean="0"/>
              <a:t>).</a:t>
            </a:r>
          </a:p>
          <a:p>
            <a:r>
              <a:rPr lang="en-US" b="1" i="1" dirty="0" smtClean="0"/>
              <a:t>Elijah</a:t>
            </a:r>
            <a:r>
              <a:rPr lang="en-US" dirty="0" smtClean="0"/>
              <a:t> judged </a:t>
            </a:r>
            <a:r>
              <a:rPr lang="en-US" i="1" dirty="0" smtClean="0"/>
              <a:t>“it was </a:t>
            </a:r>
            <a:r>
              <a:rPr lang="en-US" b="1" i="1" dirty="0" smtClean="0"/>
              <a:t>enough</a:t>
            </a:r>
            <a:r>
              <a:rPr lang="en-US" i="1" dirty="0" smtClean="0"/>
              <a:t>”</a:t>
            </a:r>
            <a:r>
              <a:rPr lang="en-US" dirty="0" smtClean="0"/>
              <a:t>, but he was God’s </a:t>
            </a:r>
            <a:r>
              <a:rPr lang="en-US" b="1" i="1" dirty="0" smtClean="0"/>
              <a:t>servant</a:t>
            </a:r>
            <a:r>
              <a:rPr lang="en-US" dirty="0" smtClean="0"/>
              <a:t>!</a:t>
            </a:r>
            <a:endParaRPr lang="en-US" dirty="0"/>
          </a:p>
          <a:p>
            <a:r>
              <a:rPr lang="en-US" dirty="0" smtClean="0"/>
              <a:t>God commissions </a:t>
            </a:r>
            <a:r>
              <a:rPr lang="en-US" b="1" i="1" dirty="0" smtClean="0"/>
              <a:t>start</a:t>
            </a:r>
            <a:r>
              <a:rPr lang="en-US" dirty="0" smtClean="0"/>
              <a:t> and </a:t>
            </a:r>
            <a:r>
              <a:rPr lang="en-US" b="1" i="1" dirty="0" smtClean="0"/>
              <a:t>stop</a:t>
            </a:r>
            <a:r>
              <a:rPr lang="en-US" dirty="0" smtClean="0"/>
              <a:t> of our work (</a:t>
            </a:r>
            <a:r>
              <a:rPr lang="en-US" b="1" dirty="0" smtClean="0">
                <a:solidFill>
                  <a:schemeClr val="tx2"/>
                </a:solidFill>
              </a:rPr>
              <a:t>II Kin. </a:t>
            </a:r>
            <a:r>
              <a:rPr lang="en-US" b="1" dirty="0">
                <a:solidFill>
                  <a:schemeClr val="tx2"/>
                </a:solidFill>
              </a:rPr>
              <a:t>13:14-19</a:t>
            </a:r>
            <a:r>
              <a:rPr lang="en-US" dirty="0" smtClean="0"/>
              <a:t>).</a:t>
            </a:r>
          </a:p>
          <a:p>
            <a:r>
              <a:rPr lang="en-US" dirty="0" smtClean="0"/>
              <a:t>What if God commanded </a:t>
            </a:r>
            <a:r>
              <a:rPr lang="en-US" b="1" i="1" dirty="0" smtClean="0"/>
              <a:t>us</a:t>
            </a:r>
            <a:r>
              <a:rPr lang="en-US" dirty="0" smtClean="0"/>
              <a:t> serve like </a:t>
            </a:r>
            <a:r>
              <a:rPr lang="en-US" b="1" i="1" dirty="0" smtClean="0"/>
              <a:t>Paul</a:t>
            </a:r>
            <a:r>
              <a:rPr lang="en-US" dirty="0" smtClean="0"/>
              <a:t> (</a:t>
            </a:r>
            <a:r>
              <a:rPr lang="en-US" b="1" dirty="0" smtClean="0">
                <a:solidFill>
                  <a:schemeClr val="tx2"/>
                </a:solidFill>
              </a:rPr>
              <a:t>II Cor. 11:23-30</a:t>
            </a:r>
            <a:r>
              <a:rPr lang="en-US" dirty="0" smtClean="0"/>
              <a:t>)?</a:t>
            </a:r>
            <a:endParaRPr lang="en-US" dirty="0"/>
          </a:p>
          <a:p>
            <a:endParaRPr lang="en-US" dirty="0"/>
          </a:p>
        </p:txBody>
      </p:sp>
      <p:sp>
        <p:nvSpPr>
          <p:cNvPr id="3" name="Title 2"/>
          <p:cNvSpPr>
            <a:spLocks noGrp="1"/>
          </p:cNvSpPr>
          <p:nvPr>
            <p:ph type="title"/>
          </p:nvPr>
        </p:nvSpPr>
        <p:spPr/>
        <p:txBody>
          <a:bodyPr/>
          <a:lstStyle/>
          <a:p>
            <a:r>
              <a:rPr lang="en-US" dirty="0" smtClean="0"/>
              <a:t>Who Determines </a:t>
            </a:r>
            <a:r>
              <a:rPr lang="en-US" i="1" dirty="0" smtClean="0"/>
              <a:t>“Enough”</a:t>
            </a:r>
            <a:r>
              <a:rPr lang="en-US" dirty="0" smtClean="0"/>
              <a:t>?</a:t>
            </a:r>
            <a:endParaRPr lang="en-US" dirty="0"/>
          </a:p>
        </p:txBody>
      </p:sp>
    </p:spTree>
    <p:extLst>
      <p:ext uri="{BB962C8B-B14F-4D97-AF65-F5344CB8AC3E}">
        <p14:creationId xmlns:p14="http://schemas.microsoft.com/office/powerpoint/2010/main" val="36089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2650</TotalTime>
  <Words>6574</Words>
  <Application>Microsoft Office PowerPoint</Application>
  <PresentationFormat>On-screen Show (16:9)</PresentationFormat>
  <Paragraphs>261</Paragraphs>
  <Slides>37</Slides>
  <Notes>15</Notes>
  <HiddenSlides>3</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Hardcover</vt:lpstr>
      <vt:lpstr>Overcoming Spiritual Discouragement</vt:lpstr>
      <vt:lpstr>The Pretext</vt:lpstr>
      <vt:lpstr>The Pretext</vt:lpstr>
      <vt:lpstr>The Pretext</vt:lpstr>
      <vt:lpstr>Review:  Pivotal Victory</vt:lpstr>
      <vt:lpstr>Enter the Dragon</vt:lpstr>
      <vt:lpstr>“You think that’s bad!?”</vt:lpstr>
      <vt:lpstr>Descent into Despair</vt:lpstr>
      <vt:lpstr>Who Determines “Enough”?</vt:lpstr>
      <vt:lpstr>Paul, Bondservant of Jesus</vt:lpstr>
      <vt:lpstr>Who Determines “Enough”?</vt:lpstr>
      <vt:lpstr>Are We Greater than Jesus?</vt:lpstr>
      <vt:lpstr>Who Determines “Enough”?</vt:lpstr>
      <vt:lpstr>Who Serves Who?</vt:lpstr>
      <vt:lpstr>Who Determines “Enough”?</vt:lpstr>
      <vt:lpstr>“God, Rich in Mercy”</vt:lpstr>
      <vt:lpstr>The Longsuffering God</vt:lpstr>
      <vt:lpstr>The Sympathetic God</vt:lpstr>
      <vt:lpstr>The Longsuffering God</vt:lpstr>
      <vt:lpstr>The Patient God</vt:lpstr>
      <vt:lpstr>Elijah’s Justification</vt:lpstr>
      <vt:lpstr>Where Is God?</vt:lpstr>
      <vt:lpstr>Unconventional God</vt:lpstr>
      <vt:lpstr>Unconventional God</vt:lpstr>
      <vt:lpstr>Elijah’s Justification, Again</vt:lpstr>
      <vt:lpstr>Elijah’s Justification, Again</vt:lpstr>
      <vt:lpstr>Elijah’s Insistence</vt:lpstr>
      <vt:lpstr>PowerPoint Presentation</vt:lpstr>
      <vt:lpstr>Elijah’s Insistence</vt:lpstr>
      <vt:lpstr>Who Is This About?</vt:lpstr>
      <vt:lpstr>To The Work!</vt:lpstr>
      <vt:lpstr>Generational War</vt:lpstr>
      <vt:lpstr>All Alone? No One Left?</vt:lpstr>
      <vt:lpstr>The Remnant</vt:lpstr>
      <vt:lpstr>Never Alone</vt:lpstr>
      <vt:lpstr>Elijah’s Humility &amp; Faith</vt:lpstr>
      <vt:lpstr>Conclusion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Trevor Bowen</dc:creator>
  <cp:lastModifiedBy>C. Trevor Bowen</cp:lastModifiedBy>
  <cp:revision>512</cp:revision>
  <cp:lastPrinted>2014-08-31T19:26:24Z</cp:lastPrinted>
  <dcterms:created xsi:type="dcterms:W3CDTF">2013-08-17T19:59:57Z</dcterms:created>
  <dcterms:modified xsi:type="dcterms:W3CDTF">2014-08-31T21:25:05Z</dcterms:modified>
</cp:coreProperties>
</file>